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wav" ContentType="audio/x-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69" r:id="rId1"/>
  </p:sldMasterIdLst>
  <p:notesMasterIdLst>
    <p:notesMasterId r:id="rId14"/>
  </p:notesMasterIdLst>
  <p:sldIdLst>
    <p:sldId id="256" r:id="rId2"/>
    <p:sldId id="262" r:id="rId3"/>
    <p:sldId id="259" r:id="rId4"/>
    <p:sldId id="263" r:id="rId5"/>
    <p:sldId id="267" r:id="rId6"/>
    <p:sldId id="264" r:id="rId7"/>
    <p:sldId id="265" r:id="rId8"/>
    <p:sldId id="266" r:id="rId9"/>
    <p:sldId id="268" r:id="rId10"/>
    <p:sldId id="269" r:id="rId11"/>
    <p:sldId id="270" r:id="rId12"/>
    <p:sldId id="271" r:id="rId13"/>
  </p:sldIdLst>
  <p:sldSz cx="9906000" cy="6858000" type="A4"/>
  <p:notesSz cx="9144000" cy="6858000"/>
  <p:defaultTextStyle>
    <a:defPPr>
      <a:defRPr lang="ja-JP"/>
    </a:defPPr>
    <a:lvl1pPr marL="0" algn="l" defTabSz="914235" rtl="0" eaLnBrk="1" latinLnBrk="0" hangingPunct="1">
      <a:defRPr kumimoji="1" sz="1799" kern="1200">
        <a:solidFill>
          <a:schemeClr val="tx1"/>
        </a:solidFill>
        <a:latin typeface="+mn-lt"/>
        <a:ea typeface="+mn-ea"/>
        <a:cs typeface="+mn-cs"/>
      </a:defRPr>
    </a:lvl1pPr>
    <a:lvl2pPr marL="457117" algn="l" defTabSz="914235" rtl="0" eaLnBrk="1" latinLnBrk="0" hangingPunct="1">
      <a:defRPr kumimoji="1" sz="1799" kern="1200">
        <a:solidFill>
          <a:schemeClr val="tx1"/>
        </a:solidFill>
        <a:latin typeface="+mn-lt"/>
        <a:ea typeface="+mn-ea"/>
        <a:cs typeface="+mn-cs"/>
      </a:defRPr>
    </a:lvl2pPr>
    <a:lvl3pPr marL="914235" algn="l" defTabSz="914235" rtl="0" eaLnBrk="1" latinLnBrk="0" hangingPunct="1">
      <a:defRPr kumimoji="1" sz="1799" kern="1200">
        <a:solidFill>
          <a:schemeClr val="tx1"/>
        </a:solidFill>
        <a:latin typeface="+mn-lt"/>
        <a:ea typeface="+mn-ea"/>
        <a:cs typeface="+mn-cs"/>
      </a:defRPr>
    </a:lvl3pPr>
    <a:lvl4pPr marL="1371353" algn="l" defTabSz="914235" rtl="0" eaLnBrk="1" latinLnBrk="0" hangingPunct="1">
      <a:defRPr kumimoji="1" sz="1799" kern="1200">
        <a:solidFill>
          <a:schemeClr val="tx1"/>
        </a:solidFill>
        <a:latin typeface="+mn-lt"/>
        <a:ea typeface="+mn-ea"/>
        <a:cs typeface="+mn-cs"/>
      </a:defRPr>
    </a:lvl4pPr>
    <a:lvl5pPr marL="1828470" algn="l" defTabSz="914235" rtl="0" eaLnBrk="1" latinLnBrk="0" hangingPunct="1">
      <a:defRPr kumimoji="1" sz="1799" kern="1200">
        <a:solidFill>
          <a:schemeClr val="tx1"/>
        </a:solidFill>
        <a:latin typeface="+mn-lt"/>
        <a:ea typeface="+mn-ea"/>
        <a:cs typeface="+mn-cs"/>
      </a:defRPr>
    </a:lvl5pPr>
    <a:lvl6pPr marL="2285588" algn="l" defTabSz="914235" rtl="0" eaLnBrk="1" latinLnBrk="0" hangingPunct="1">
      <a:defRPr kumimoji="1" sz="1799" kern="1200">
        <a:solidFill>
          <a:schemeClr val="tx1"/>
        </a:solidFill>
        <a:latin typeface="+mn-lt"/>
        <a:ea typeface="+mn-ea"/>
        <a:cs typeface="+mn-cs"/>
      </a:defRPr>
    </a:lvl6pPr>
    <a:lvl7pPr marL="2742705" algn="l" defTabSz="914235" rtl="0" eaLnBrk="1" latinLnBrk="0" hangingPunct="1">
      <a:defRPr kumimoji="1" sz="1799" kern="1200">
        <a:solidFill>
          <a:schemeClr val="tx1"/>
        </a:solidFill>
        <a:latin typeface="+mn-lt"/>
        <a:ea typeface="+mn-ea"/>
        <a:cs typeface="+mn-cs"/>
      </a:defRPr>
    </a:lvl7pPr>
    <a:lvl8pPr marL="3199823" algn="l" defTabSz="914235" rtl="0" eaLnBrk="1" latinLnBrk="0" hangingPunct="1">
      <a:defRPr kumimoji="1" sz="1799" kern="1200">
        <a:solidFill>
          <a:schemeClr val="tx1"/>
        </a:solidFill>
        <a:latin typeface="+mn-lt"/>
        <a:ea typeface="+mn-ea"/>
        <a:cs typeface="+mn-cs"/>
      </a:defRPr>
    </a:lvl8pPr>
    <a:lvl9pPr marL="3656940" algn="l" defTabSz="914235" rtl="0" eaLnBrk="1" latinLnBrk="0" hangingPunct="1">
      <a:defRPr kumimoji="1" sz="1799"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37" userDrawn="1">
          <p15:clr>
            <a:srgbClr val="A4A3A4"/>
          </p15:clr>
        </p15:guide>
        <p15:guide id="2" pos="312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7C80"/>
    <a:srgbClr val="FF4F37"/>
    <a:srgbClr val="FFB9A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F2DE63D5-997A-4646-A377-4702673A728D}" styleName="淡色スタイル 2 - アクセント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72833802-FEF1-4C79-8D5D-14CF1EAF98D9}" styleName="淡色スタイル 2 - アクセント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7E9639D4-E3E2-4D34-9284-5A2195B3D0D7}" styleName="スタイル (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00" autoAdjust="0"/>
    <p:restoredTop sz="94660"/>
  </p:normalViewPr>
  <p:slideViewPr>
    <p:cSldViewPr snapToGrid="0" showGuides="1">
      <p:cViewPr varScale="1">
        <p:scale>
          <a:sx n="67" d="100"/>
          <a:sy n="67" d="100"/>
        </p:scale>
        <p:origin x="80" y="56"/>
      </p:cViewPr>
      <p:guideLst>
        <p:guide orient="horz" pos="2137"/>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3962400" cy="3444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5180013" y="0"/>
            <a:ext cx="3962400" cy="344488"/>
          </a:xfrm>
          <a:prstGeom prst="rect">
            <a:avLst/>
          </a:prstGeom>
        </p:spPr>
        <p:txBody>
          <a:bodyPr vert="horz" lIns="91440" tIns="45720" rIns="91440" bIns="45720" rtlCol="0"/>
          <a:lstStyle>
            <a:lvl1pPr algn="r">
              <a:defRPr sz="1200"/>
            </a:lvl1pPr>
          </a:lstStyle>
          <a:p>
            <a:fld id="{3AC34E1A-55CE-4489-A4B8-A2661EF123A6}" type="datetimeFigureOut">
              <a:rPr kumimoji="1" lang="ja-JP" altLang="en-US" smtClean="0"/>
              <a:t>2017/8/7</a:t>
            </a:fld>
            <a:endParaRPr kumimoji="1" lang="ja-JP" altLang="en-US"/>
          </a:p>
        </p:txBody>
      </p:sp>
      <p:sp>
        <p:nvSpPr>
          <p:cNvPr id="4" name="スライド イメージ プレースホルダー 3"/>
          <p:cNvSpPr>
            <a:spLocks noGrp="1" noRot="1" noChangeAspect="1"/>
          </p:cNvSpPr>
          <p:nvPr>
            <p:ph type="sldImg" idx="2"/>
          </p:nvPr>
        </p:nvSpPr>
        <p:spPr>
          <a:xfrm>
            <a:off x="2900363" y="857250"/>
            <a:ext cx="3343275" cy="2314575"/>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914400" y="3300413"/>
            <a:ext cx="7315200" cy="2700337"/>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6513513"/>
            <a:ext cx="3962400" cy="3444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5180013" y="6513513"/>
            <a:ext cx="3962400" cy="344487"/>
          </a:xfrm>
          <a:prstGeom prst="rect">
            <a:avLst/>
          </a:prstGeom>
        </p:spPr>
        <p:txBody>
          <a:bodyPr vert="horz" lIns="91440" tIns="45720" rIns="91440" bIns="45720" rtlCol="0" anchor="b"/>
          <a:lstStyle>
            <a:lvl1pPr algn="r">
              <a:defRPr sz="1200"/>
            </a:lvl1pPr>
          </a:lstStyle>
          <a:p>
            <a:fld id="{E28BB24D-D029-4566-82D0-0D1F21EC97E4}" type="slidenum">
              <a:rPr kumimoji="1" lang="ja-JP" altLang="en-US" smtClean="0"/>
              <a:t>‹#›</a:t>
            </a:fld>
            <a:endParaRPr kumimoji="1" lang="ja-JP" altLang="en-US"/>
          </a:p>
        </p:txBody>
      </p:sp>
    </p:spTree>
    <p:extLst>
      <p:ext uri="{BB962C8B-B14F-4D97-AF65-F5344CB8AC3E}">
        <p14:creationId xmlns:p14="http://schemas.microsoft.com/office/powerpoint/2010/main" val="385133957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E28BB24D-D029-4566-82D0-0D1F21EC97E4}" type="slidenum">
              <a:rPr kumimoji="1" lang="ja-JP" altLang="en-US" smtClean="0"/>
              <a:t>1</a:t>
            </a:fld>
            <a:endParaRPr kumimoji="1" lang="ja-JP" altLang="en-US"/>
          </a:p>
        </p:txBody>
      </p:sp>
    </p:spTree>
    <p:extLst>
      <p:ext uri="{BB962C8B-B14F-4D97-AF65-F5344CB8AC3E}">
        <p14:creationId xmlns:p14="http://schemas.microsoft.com/office/powerpoint/2010/main" val="9024892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7" name="Rectangle 6"/>
          <p:cNvSpPr/>
          <p:nvPr/>
        </p:nvSpPr>
        <p:spPr>
          <a:xfrm>
            <a:off x="2581" y="6400800"/>
            <a:ext cx="9903421"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3" y="6334316"/>
            <a:ext cx="9903421"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91540" y="758952"/>
            <a:ext cx="817245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893791" y="4455621"/>
            <a:ext cx="817245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3F237251-AF6D-4827-A3B0-A3038B5A3591}" type="datetime1">
              <a:rPr kumimoji="1" lang="ja-JP" altLang="en-US" smtClean="0"/>
              <a:t>2017/8/7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AAB1FC7-E1A8-456C-AEE7-E79A846A13F4}" type="slidenum">
              <a:rPr kumimoji="1" lang="ja-JP" altLang="en-US" smtClean="0"/>
              <a:t>‹#›</a:t>
            </a:fld>
            <a:endParaRPr kumimoji="1" lang="ja-JP" altLang="en-US"/>
          </a:p>
        </p:txBody>
      </p:sp>
      <p:cxnSp>
        <p:nvCxnSpPr>
          <p:cNvPr id="9" name="Straight Connector 8"/>
          <p:cNvCxnSpPr/>
          <p:nvPr/>
        </p:nvCxnSpPr>
        <p:spPr>
          <a:xfrm>
            <a:off x="981223" y="4343400"/>
            <a:ext cx="80238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490513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16F45F3A-D7C9-4012-A590-75B0525B9AB0}" type="datetime1">
              <a:rPr kumimoji="1" lang="ja-JP" altLang="en-US" smtClean="0"/>
              <a:t>2017/8/7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AAB1FC7-E1A8-456C-AEE7-E79A846A13F4}" type="slidenum">
              <a:rPr kumimoji="1" lang="ja-JP" altLang="en-US" smtClean="0"/>
              <a:t>‹#›</a:t>
            </a:fld>
            <a:endParaRPr kumimoji="1" lang="ja-JP" altLang="en-US"/>
          </a:p>
        </p:txBody>
      </p:sp>
    </p:spTree>
    <p:extLst>
      <p:ext uri="{BB962C8B-B14F-4D97-AF65-F5344CB8AC3E}">
        <p14:creationId xmlns:p14="http://schemas.microsoft.com/office/powerpoint/2010/main" val="3538672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10;縦書きテキスト">
    <p:spTree>
      <p:nvGrpSpPr>
        <p:cNvPr id="1" name=""/>
        <p:cNvGrpSpPr/>
        <p:nvPr/>
      </p:nvGrpSpPr>
      <p:grpSpPr>
        <a:xfrm>
          <a:off x="0" y="0"/>
          <a:ext cx="0" cy="0"/>
          <a:chOff x="0" y="0"/>
          <a:chExt cx="0" cy="0"/>
        </a:xfrm>
      </p:grpSpPr>
      <p:sp>
        <p:nvSpPr>
          <p:cNvPr id="7" name="Rectangle 6"/>
          <p:cNvSpPr/>
          <p:nvPr/>
        </p:nvSpPr>
        <p:spPr>
          <a:xfrm>
            <a:off x="2581" y="6400800"/>
            <a:ext cx="9903421"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3" y="6334316"/>
            <a:ext cx="9903421"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7088982" y="412302"/>
            <a:ext cx="2135981" cy="575989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81038" y="412302"/>
            <a:ext cx="6284119" cy="5759898"/>
          </a:xfrm>
        </p:spPr>
        <p:txBody>
          <a:bodyPr vert="eaVert" lIns="45720" tIns="0" rIns="45720" bIns="0"/>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F00C0555-3174-4155-BD42-5BDD5F36052C}" type="datetime1">
              <a:rPr kumimoji="1" lang="ja-JP" altLang="en-US" smtClean="0"/>
              <a:t>2017/8/7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AAB1FC7-E1A8-456C-AEE7-E79A846A13F4}" type="slidenum">
              <a:rPr kumimoji="1" lang="ja-JP" altLang="en-US" smtClean="0"/>
              <a:t>‹#›</a:t>
            </a:fld>
            <a:endParaRPr kumimoji="1" lang="ja-JP" altLang="en-US"/>
          </a:p>
        </p:txBody>
      </p:sp>
    </p:spTree>
    <p:extLst>
      <p:ext uri="{BB962C8B-B14F-4D97-AF65-F5344CB8AC3E}">
        <p14:creationId xmlns:p14="http://schemas.microsoft.com/office/powerpoint/2010/main" val="12798799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0DC9AA3E-1639-4960-93F6-39D44EB3CACF}" type="datetime1">
              <a:rPr kumimoji="1" lang="ja-JP" altLang="en-US" smtClean="0"/>
              <a:t>2017/8/7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AAB1FC7-E1A8-456C-AEE7-E79A846A13F4}" type="slidenum">
              <a:rPr kumimoji="1" lang="ja-JP" altLang="en-US" smtClean="0"/>
              <a:t>‹#›</a:t>
            </a:fld>
            <a:endParaRPr kumimoji="1" lang="ja-JP" altLang="en-US"/>
          </a:p>
        </p:txBody>
      </p:sp>
    </p:spTree>
    <p:extLst>
      <p:ext uri="{BB962C8B-B14F-4D97-AF65-F5344CB8AC3E}">
        <p14:creationId xmlns:p14="http://schemas.microsoft.com/office/powerpoint/2010/main" val="9929299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581" y="6400800"/>
            <a:ext cx="9903421"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3" y="6334316"/>
            <a:ext cx="9903421"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91540" y="758952"/>
            <a:ext cx="8172450" cy="3566160"/>
          </a:xfrm>
        </p:spPr>
        <p:txBody>
          <a:bodyPr anchor="b" anchorCtr="0">
            <a:normAutofit/>
          </a:bodyPr>
          <a:lstStyle>
            <a:lvl1pPr>
              <a:lnSpc>
                <a:spcPct val="85000"/>
              </a:lnSpc>
              <a:defRPr sz="8000" b="0">
                <a:solidFill>
                  <a:schemeClr val="tx1">
                    <a:lumMod val="85000"/>
                    <a:lumOff val="15000"/>
                  </a:schemeClr>
                </a:solidFill>
              </a:defRPr>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91540" y="4453128"/>
            <a:ext cx="817245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F619F3BB-8554-488E-9AF3-ADC11E4C5F3A}" type="datetime1">
              <a:rPr kumimoji="1" lang="ja-JP" altLang="en-US" smtClean="0"/>
              <a:t>2017/8/7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AAB1FC7-E1A8-456C-AEE7-E79A846A13F4}" type="slidenum">
              <a:rPr kumimoji="1" lang="ja-JP" altLang="en-US" smtClean="0"/>
              <a:t>‹#›</a:t>
            </a:fld>
            <a:endParaRPr kumimoji="1" lang="ja-JP" altLang="en-US"/>
          </a:p>
        </p:txBody>
      </p:sp>
      <p:cxnSp>
        <p:nvCxnSpPr>
          <p:cNvPr id="9" name="Straight Connector 8"/>
          <p:cNvCxnSpPr/>
          <p:nvPr/>
        </p:nvCxnSpPr>
        <p:spPr>
          <a:xfrm>
            <a:off x="981223" y="4343400"/>
            <a:ext cx="80238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464098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8" name="Title 7"/>
          <p:cNvSpPr>
            <a:spLocks noGrp="1"/>
          </p:cNvSpPr>
          <p:nvPr>
            <p:ph type="title"/>
          </p:nvPr>
        </p:nvSpPr>
        <p:spPr>
          <a:xfrm>
            <a:off x="891540" y="286605"/>
            <a:ext cx="8172450" cy="1450757"/>
          </a:xfrm>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891540" y="1845734"/>
            <a:ext cx="4011930" cy="402336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5052060" y="1845735"/>
            <a:ext cx="4011930" cy="402336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28C9609A-902F-4006-83B6-3C520FEE3E7F}" type="datetime1">
              <a:rPr kumimoji="1" lang="ja-JP" altLang="en-US" smtClean="0"/>
              <a:t>2017/8/7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AAB1FC7-E1A8-456C-AEE7-E79A846A13F4}" type="slidenum">
              <a:rPr kumimoji="1" lang="ja-JP" altLang="en-US" smtClean="0"/>
              <a:t>‹#›</a:t>
            </a:fld>
            <a:endParaRPr kumimoji="1" lang="ja-JP" altLang="en-US"/>
          </a:p>
        </p:txBody>
      </p:sp>
    </p:spTree>
    <p:extLst>
      <p:ext uri="{BB962C8B-B14F-4D97-AF65-F5344CB8AC3E}">
        <p14:creationId xmlns:p14="http://schemas.microsoft.com/office/powerpoint/2010/main" val="39622137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 name="Title 9"/>
          <p:cNvSpPr>
            <a:spLocks noGrp="1"/>
          </p:cNvSpPr>
          <p:nvPr>
            <p:ph type="title"/>
          </p:nvPr>
        </p:nvSpPr>
        <p:spPr>
          <a:xfrm>
            <a:off x="891540" y="286605"/>
            <a:ext cx="8172450" cy="1450757"/>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91540" y="1846052"/>
            <a:ext cx="401193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891540" y="2582334"/>
            <a:ext cx="4011930" cy="337820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5052060" y="1846052"/>
            <a:ext cx="401193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5052060" y="2582334"/>
            <a:ext cx="4011930" cy="337820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FCBDF6B1-EAA6-46B1-A130-507E384F4002}" type="datetime1">
              <a:rPr kumimoji="1" lang="ja-JP" altLang="en-US" smtClean="0"/>
              <a:t>2017/8/7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6AAB1FC7-E1A8-456C-AEE7-E79A846A13F4}" type="slidenum">
              <a:rPr kumimoji="1" lang="ja-JP" altLang="en-US" smtClean="0"/>
              <a:t>‹#›</a:t>
            </a:fld>
            <a:endParaRPr kumimoji="1" lang="ja-JP" altLang="en-US"/>
          </a:p>
        </p:txBody>
      </p:sp>
    </p:spTree>
    <p:extLst>
      <p:ext uri="{BB962C8B-B14F-4D97-AF65-F5344CB8AC3E}">
        <p14:creationId xmlns:p14="http://schemas.microsoft.com/office/powerpoint/2010/main" val="33268978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407C8D34-F8D8-4628-8E12-1C7AA5DA7C8D}" type="datetime1">
              <a:rPr kumimoji="1" lang="ja-JP" altLang="en-US" smtClean="0"/>
              <a:t>2017/8/7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6AAB1FC7-E1A8-456C-AEE7-E79A846A13F4}" type="slidenum">
              <a:rPr kumimoji="1" lang="ja-JP" altLang="en-US" smtClean="0"/>
              <a:t>‹#›</a:t>
            </a:fld>
            <a:endParaRPr kumimoji="1" lang="ja-JP" altLang="en-US"/>
          </a:p>
        </p:txBody>
      </p:sp>
    </p:spTree>
    <p:extLst>
      <p:ext uri="{BB962C8B-B14F-4D97-AF65-F5344CB8AC3E}">
        <p14:creationId xmlns:p14="http://schemas.microsoft.com/office/powerpoint/2010/main" val="9638502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5" name="Rectangle 4"/>
          <p:cNvSpPr/>
          <p:nvPr/>
        </p:nvSpPr>
        <p:spPr>
          <a:xfrm>
            <a:off x="2581" y="6400800"/>
            <a:ext cx="9903421"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3" y="6334316"/>
            <a:ext cx="9903421"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B2F9606E-2470-4429-B0AD-AF1760DAEB5A}" type="datetime1">
              <a:rPr kumimoji="1" lang="ja-JP" altLang="en-US" smtClean="0"/>
              <a:t>2017/8/7</a:t>
            </a:fld>
            <a:endParaRPr kumimoji="1" lang="ja-JP" alt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kumimoji="1" lang="ja-JP" altLang="en-US"/>
          </a:p>
        </p:txBody>
      </p:sp>
      <p:sp>
        <p:nvSpPr>
          <p:cNvPr id="9" name="Slide Number Placeholder 8"/>
          <p:cNvSpPr>
            <a:spLocks noGrp="1"/>
          </p:cNvSpPr>
          <p:nvPr>
            <p:ph type="sldNum" sz="quarter" idx="12"/>
          </p:nvPr>
        </p:nvSpPr>
        <p:spPr/>
        <p:txBody>
          <a:bodyPr/>
          <a:lstStyle/>
          <a:p>
            <a:fld id="{6AAB1FC7-E1A8-456C-AEE7-E79A846A13F4}" type="slidenum">
              <a:rPr kumimoji="1" lang="ja-JP" altLang="en-US" smtClean="0"/>
              <a:t>‹#›</a:t>
            </a:fld>
            <a:endParaRPr kumimoji="1" lang="ja-JP" altLang="en-US"/>
          </a:p>
        </p:txBody>
      </p:sp>
    </p:spTree>
    <p:extLst>
      <p:ext uri="{BB962C8B-B14F-4D97-AF65-F5344CB8AC3E}">
        <p14:creationId xmlns:p14="http://schemas.microsoft.com/office/powerpoint/2010/main" val="17298701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10;コンテンツ">
    <p:spTree>
      <p:nvGrpSpPr>
        <p:cNvPr id="1" name=""/>
        <p:cNvGrpSpPr/>
        <p:nvPr/>
      </p:nvGrpSpPr>
      <p:grpSpPr>
        <a:xfrm>
          <a:off x="0" y="0"/>
          <a:ext cx="0" cy="0"/>
          <a:chOff x="0" y="0"/>
          <a:chExt cx="0" cy="0"/>
        </a:xfrm>
      </p:grpSpPr>
      <p:sp>
        <p:nvSpPr>
          <p:cNvPr id="8" name="Rectangle 7"/>
          <p:cNvSpPr/>
          <p:nvPr/>
        </p:nvSpPr>
        <p:spPr>
          <a:xfrm>
            <a:off x="15" y="0"/>
            <a:ext cx="3291267"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282557" y="0"/>
            <a:ext cx="52007"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71475" y="594359"/>
            <a:ext cx="2600325" cy="2286000"/>
          </a:xfrm>
        </p:spPr>
        <p:txBody>
          <a:bodyPr anchor="b">
            <a:normAutofit/>
          </a:bodyPr>
          <a:lstStyle>
            <a:lvl1pPr>
              <a:defRPr sz="3600" b="0">
                <a:solidFill>
                  <a:srgbClr val="FFFFFF"/>
                </a:solidFill>
              </a:defRPr>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900488" y="731520"/>
            <a:ext cx="5274945" cy="525780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371475" y="2926080"/>
            <a:ext cx="2600325"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a:xfrm>
            <a:off x="378229" y="6459787"/>
            <a:ext cx="2127540" cy="365125"/>
          </a:xfrm>
        </p:spPr>
        <p:txBody>
          <a:bodyPr/>
          <a:lstStyle>
            <a:lvl1pPr algn="l">
              <a:defRPr/>
            </a:lvl1pPr>
          </a:lstStyle>
          <a:p>
            <a:fld id="{5818E02D-85DB-4A4A-910F-8C0444FA3167}" type="datetime1">
              <a:rPr kumimoji="1" lang="ja-JP" altLang="en-US" smtClean="0"/>
              <a:t>2017/8/7</a:t>
            </a:fld>
            <a:endParaRPr kumimoji="1" lang="ja-JP" altLang="en-US"/>
          </a:p>
        </p:txBody>
      </p:sp>
      <p:sp>
        <p:nvSpPr>
          <p:cNvPr id="6" name="Footer Placeholder 5"/>
          <p:cNvSpPr>
            <a:spLocks noGrp="1"/>
          </p:cNvSpPr>
          <p:nvPr>
            <p:ph type="ftr" sz="quarter" idx="11"/>
          </p:nvPr>
        </p:nvSpPr>
        <p:spPr>
          <a:xfrm>
            <a:off x="3900487" y="6459787"/>
            <a:ext cx="3776663" cy="365125"/>
          </a:xfrm>
        </p:spPr>
        <p:txBody>
          <a:bodyPr/>
          <a:lstStyle>
            <a:lvl1pPr algn="l">
              <a:defRPr>
                <a:solidFill>
                  <a:schemeClr val="tx2"/>
                </a:solidFill>
              </a:defRPr>
            </a:lvl1pPr>
          </a:lstStyle>
          <a:p>
            <a:endParaRPr kumimoji="1" lang="ja-JP" alt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6AAB1FC7-E1A8-456C-AEE7-E79A846A13F4}" type="slidenum">
              <a:rPr kumimoji="1" lang="ja-JP" altLang="en-US" smtClean="0"/>
              <a:t>‹#›</a:t>
            </a:fld>
            <a:endParaRPr kumimoji="1" lang="ja-JP" altLang="en-US"/>
          </a:p>
        </p:txBody>
      </p:sp>
    </p:spTree>
    <p:extLst>
      <p:ext uri="{BB962C8B-B14F-4D97-AF65-F5344CB8AC3E}">
        <p14:creationId xmlns:p14="http://schemas.microsoft.com/office/powerpoint/2010/main" val="13397388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8" name="Rectangle 7"/>
          <p:cNvSpPr/>
          <p:nvPr/>
        </p:nvSpPr>
        <p:spPr>
          <a:xfrm>
            <a:off x="0" y="4953000"/>
            <a:ext cx="9903421"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3" y="4915076"/>
            <a:ext cx="9903421"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91540" y="5074920"/>
            <a:ext cx="8217337" cy="822960"/>
          </a:xfrm>
        </p:spPr>
        <p:txBody>
          <a:bodyPr tIns="0" bIns="0" anchor="b">
            <a:noAutofit/>
          </a:bodyPr>
          <a:lstStyle>
            <a:lvl1pPr>
              <a:defRPr sz="3600" b="0">
                <a:solidFill>
                  <a:srgbClr val="FFFFFF"/>
                </a:solidFill>
              </a:defRPr>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14" y="0"/>
            <a:ext cx="9905988"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891540" y="5907024"/>
            <a:ext cx="822198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9DF78296-82D3-431A-9A32-458E360D8FFB}" type="datetime1">
              <a:rPr kumimoji="1" lang="ja-JP" altLang="en-US" smtClean="0"/>
              <a:t>2017/8/7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AAB1FC7-E1A8-456C-AEE7-E79A846A13F4}" type="slidenum">
              <a:rPr kumimoji="1" lang="ja-JP" altLang="en-US" smtClean="0"/>
              <a:t>‹#›</a:t>
            </a:fld>
            <a:endParaRPr kumimoji="1" lang="ja-JP" altLang="en-US"/>
          </a:p>
        </p:txBody>
      </p:sp>
    </p:spTree>
    <p:extLst>
      <p:ext uri="{BB962C8B-B14F-4D97-AF65-F5344CB8AC3E}">
        <p14:creationId xmlns:p14="http://schemas.microsoft.com/office/powerpoint/2010/main" val="3477616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9906001"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 y="6334316"/>
            <a:ext cx="9906001" cy="65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91540" y="286605"/>
            <a:ext cx="8172450" cy="1450757"/>
          </a:xfrm>
          <a:prstGeom prst="rect">
            <a:avLst/>
          </a:prstGeom>
        </p:spPr>
        <p:txBody>
          <a:bodyPr vert="horz" lIns="91440" tIns="45720" rIns="91440" bIns="45720" rtlCol="0" anchor="b">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91539" y="1845734"/>
            <a:ext cx="8172451" cy="4023360"/>
          </a:xfrm>
          <a:prstGeom prst="rect">
            <a:avLst/>
          </a:prstGeom>
        </p:spPr>
        <p:txBody>
          <a:bodyPr vert="horz" lIns="0" tIns="45720" rIns="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891542" y="6459787"/>
            <a:ext cx="2008720" cy="365125"/>
          </a:xfrm>
          <a:prstGeom prst="rect">
            <a:avLst/>
          </a:prstGeom>
        </p:spPr>
        <p:txBody>
          <a:bodyPr vert="horz" lIns="91440" tIns="45720" rIns="91440" bIns="45720" rtlCol="0" anchor="ctr"/>
          <a:lstStyle>
            <a:lvl1pPr algn="l">
              <a:defRPr sz="900">
                <a:solidFill>
                  <a:srgbClr val="FFFFFF"/>
                </a:solidFill>
              </a:defRPr>
            </a:lvl1pPr>
          </a:lstStyle>
          <a:p>
            <a:fld id="{02DF6370-6180-49FD-AF97-AC36B04BCB83}" type="datetime1">
              <a:rPr kumimoji="1" lang="ja-JP" altLang="en-US" smtClean="0"/>
              <a:t>2017/8/7</a:t>
            </a:fld>
            <a:endParaRPr kumimoji="1" lang="ja-JP" altLang="en-US"/>
          </a:p>
        </p:txBody>
      </p:sp>
      <p:sp>
        <p:nvSpPr>
          <p:cNvPr id="5" name="Footer Placeholder 4"/>
          <p:cNvSpPr>
            <a:spLocks noGrp="1"/>
          </p:cNvSpPr>
          <p:nvPr>
            <p:ph type="ftr" sz="quarter" idx="3"/>
          </p:nvPr>
        </p:nvSpPr>
        <p:spPr>
          <a:xfrm>
            <a:off x="2995026" y="6459787"/>
            <a:ext cx="3918528"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kumimoji="1" lang="ja-JP" altLang="en-US"/>
          </a:p>
        </p:txBody>
      </p:sp>
      <p:sp>
        <p:nvSpPr>
          <p:cNvPr id="6" name="Slide Number Placeholder 5"/>
          <p:cNvSpPr>
            <a:spLocks noGrp="1"/>
          </p:cNvSpPr>
          <p:nvPr>
            <p:ph type="sldNum" sz="quarter" idx="4"/>
          </p:nvPr>
        </p:nvSpPr>
        <p:spPr>
          <a:xfrm>
            <a:off x="8044123" y="6459787"/>
            <a:ext cx="1066021" cy="365125"/>
          </a:xfrm>
          <a:prstGeom prst="rect">
            <a:avLst/>
          </a:prstGeom>
        </p:spPr>
        <p:txBody>
          <a:bodyPr vert="horz" lIns="91440" tIns="45720" rIns="91440" bIns="45720" rtlCol="0" anchor="ctr"/>
          <a:lstStyle>
            <a:lvl1pPr algn="r">
              <a:defRPr sz="1050">
                <a:solidFill>
                  <a:srgbClr val="FFFFFF"/>
                </a:solidFill>
              </a:defRPr>
            </a:lvl1pPr>
          </a:lstStyle>
          <a:p>
            <a:fld id="{6AAB1FC7-E1A8-456C-AEE7-E79A846A13F4}" type="slidenum">
              <a:rPr kumimoji="1" lang="ja-JP" altLang="en-US" smtClean="0"/>
              <a:t>‹#›</a:t>
            </a:fld>
            <a:endParaRPr kumimoji="1" lang="ja-JP" altLang="en-US"/>
          </a:p>
        </p:txBody>
      </p:sp>
      <p:cxnSp>
        <p:nvCxnSpPr>
          <p:cNvPr id="10" name="Straight Connector 9"/>
          <p:cNvCxnSpPr/>
          <p:nvPr/>
        </p:nvCxnSpPr>
        <p:spPr>
          <a:xfrm>
            <a:off x="969745" y="1737845"/>
            <a:ext cx="8098155"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49457725"/>
      </p:ext>
    </p:extLst>
  </p:cSld>
  <p:clrMap bg1="lt1" tx1="dk1" bg2="lt2" tx2="dk2" accent1="accent1" accent2="accent2" accent3="accent3" accent4="accent4" accent5="accent5" accent6="accent6" hlink="hlink" folHlink="folHlink"/>
  <p:sldLayoutIdLst>
    <p:sldLayoutId id="2147483770" r:id="rId1"/>
    <p:sldLayoutId id="2147483771" r:id="rId2"/>
    <p:sldLayoutId id="2147483772" r:id="rId3"/>
    <p:sldLayoutId id="2147483773" r:id="rId4"/>
    <p:sldLayoutId id="2147483774" r:id="rId5"/>
    <p:sldLayoutId id="2147483775" r:id="rId6"/>
    <p:sldLayoutId id="2147483776" r:id="rId7"/>
    <p:sldLayoutId id="2147483777" r:id="rId8"/>
    <p:sldLayoutId id="2147483778" r:id="rId9"/>
    <p:sldLayoutId id="2147483779" r:id="rId10"/>
    <p:sldLayoutId id="2147483780" r:id="rId11"/>
  </p:sldLayoutIdLst>
  <p:hf hdr="0" ftr="0" dt="0"/>
  <p:txStyles>
    <p:titleStyle>
      <a:lvl1pPr algn="l" defTabSz="914400" rtl="0" eaLnBrk="1" latinLnBrk="0" hangingPunct="1">
        <a:lnSpc>
          <a:spcPct val="85000"/>
        </a:lnSpc>
        <a:spcBef>
          <a:spcPct val="0"/>
        </a:spcBef>
        <a:buNone/>
        <a:defRPr kumimoji="1"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6.xml"/><Relationship Id="rId5" Type="http://schemas.openxmlformats.org/officeDocument/2006/relationships/image" Target="../media/image5.png"/><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866775" y="1657350"/>
            <a:ext cx="8172449" cy="1863394"/>
          </a:xfrm>
        </p:spPr>
        <p:txBody>
          <a:bodyPr>
            <a:normAutofit/>
          </a:bodyPr>
          <a:lstStyle/>
          <a:p>
            <a:r>
              <a:rPr kumimoji="1" lang="ja-JP" altLang="en-US" sz="6000" dirty="0" smtClean="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野洲青年会議所における</a:t>
            </a:r>
            <a:r>
              <a:rPr kumimoji="1" lang="en-US" altLang="ja-JP" sz="6000" dirty="0" smtClean="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
            </a:r>
            <a:br>
              <a:rPr kumimoji="1" lang="en-US" altLang="ja-JP" sz="6000" dirty="0" smtClean="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br>
            <a:r>
              <a:rPr kumimoji="1" lang="ja-JP" altLang="en-US" sz="6000" dirty="0" smtClean="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広報の在りかた</a:t>
            </a:r>
            <a:endParaRPr kumimoji="1" lang="ja-JP" altLang="en-US" sz="6000" dirty="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p:txBody>
      </p:sp>
      <p:sp>
        <p:nvSpPr>
          <p:cNvPr id="3" name="サブタイトル 2"/>
          <p:cNvSpPr>
            <a:spLocks noGrp="1"/>
          </p:cNvSpPr>
          <p:nvPr>
            <p:ph type="subTitle" idx="1"/>
          </p:nvPr>
        </p:nvSpPr>
        <p:spPr>
          <a:xfrm>
            <a:off x="2819098" y="5046920"/>
            <a:ext cx="3553429" cy="744280"/>
          </a:xfrm>
        </p:spPr>
        <p:txBody>
          <a:bodyPr>
            <a:noAutofit/>
          </a:bodyPr>
          <a:lstStyle/>
          <a:p>
            <a:pPr algn="ctr"/>
            <a:r>
              <a:rPr kumimoji="1" lang="ja-JP" altLang="en-US" sz="1600" dirty="0" smtClean="0">
                <a:effectLst>
                  <a:outerShdw blurRad="38100" dist="38100" dir="2700000" algn="tl">
                    <a:srgbClr val="000000">
                      <a:alpha val="43137"/>
                    </a:srgbClr>
                  </a:outerShdw>
                </a:effectLst>
                <a:latin typeface="+mn-ea"/>
              </a:rPr>
              <a:t>一般社団法人　野洲青年会議所</a:t>
            </a:r>
            <a:endParaRPr kumimoji="1" lang="en-US" altLang="ja-JP" sz="1600" dirty="0" smtClean="0">
              <a:effectLst>
                <a:outerShdw blurRad="38100" dist="38100" dir="2700000" algn="tl">
                  <a:srgbClr val="000000">
                    <a:alpha val="43137"/>
                  </a:srgbClr>
                </a:outerShdw>
              </a:effectLst>
              <a:latin typeface="+mn-ea"/>
            </a:endParaRPr>
          </a:p>
          <a:p>
            <a:pPr algn="ctr"/>
            <a:r>
              <a:rPr kumimoji="1" lang="ja-JP" altLang="en-US" sz="1600" dirty="0" smtClean="0">
                <a:effectLst>
                  <a:outerShdw blurRad="38100" dist="38100" dir="2700000" algn="tl">
                    <a:srgbClr val="000000">
                      <a:alpha val="43137"/>
                    </a:srgbClr>
                  </a:outerShdw>
                </a:effectLst>
                <a:latin typeface="+mn-ea"/>
              </a:rPr>
              <a:t>総務広報委員会</a:t>
            </a:r>
            <a:endParaRPr kumimoji="1" lang="ja-JP" altLang="en-US" sz="1600" dirty="0">
              <a:effectLst>
                <a:outerShdw blurRad="38100" dist="38100" dir="2700000" algn="tl">
                  <a:srgbClr val="000000">
                    <a:alpha val="43137"/>
                  </a:srgbClr>
                </a:outerShdw>
              </a:effectLst>
              <a:latin typeface="+mn-ea"/>
            </a:endParaRPr>
          </a:p>
        </p:txBody>
      </p:sp>
    </p:spTree>
    <p:extLst>
      <p:ext uri="{BB962C8B-B14F-4D97-AF65-F5344CB8AC3E}">
        <p14:creationId xmlns:p14="http://schemas.microsoft.com/office/powerpoint/2010/main" val="3163066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91539" y="286605"/>
            <a:ext cx="8669149" cy="1450757"/>
          </a:xfrm>
        </p:spPr>
        <p:txBody>
          <a:bodyPr/>
          <a:lstStyle/>
          <a:p>
            <a:r>
              <a:rPr lang="en-US" altLang="ja-JP" dirty="0" smtClean="0">
                <a:latin typeface="+mn-ea"/>
              </a:rPr>
              <a:t>3-2</a:t>
            </a:r>
            <a:r>
              <a:rPr lang="ja-JP" altLang="en-US" dirty="0" smtClean="0">
                <a:latin typeface="+mn-ea"/>
              </a:rPr>
              <a:t>）具体的行動</a:t>
            </a:r>
            <a:endParaRPr kumimoji="1" lang="ja-JP" altLang="en-US" dirty="0"/>
          </a:p>
        </p:txBody>
      </p:sp>
      <p:graphicFrame>
        <p:nvGraphicFramePr>
          <p:cNvPr id="3" name="表 2"/>
          <p:cNvGraphicFramePr>
            <a:graphicFrameLocks noGrp="1"/>
          </p:cNvGraphicFramePr>
          <p:nvPr>
            <p:extLst>
              <p:ext uri="{D42A27DB-BD31-4B8C-83A1-F6EECF244321}">
                <p14:modId xmlns:p14="http://schemas.microsoft.com/office/powerpoint/2010/main" val="1631324763"/>
              </p:ext>
            </p:extLst>
          </p:nvPr>
        </p:nvGraphicFramePr>
        <p:xfrm>
          <a:off x="261257" y="1868926"/>
          <a:ext cx="9299431" cy="4306125"/>
        </p:xfrm>
        <a:graphic>
          <a:graphicData uri="http://schemas.openxmlformats.org/drawingml/2006/table">
            <a:tbl>
              <a:tblPr firstRow="1" bandRow="1">
                <a:tableStyleId>{5FD0F851-EC5A-4D38-B0AD-8093EC10F338}</a:tableStyleId>
              </a:tblPr>
              <a:tblGrid>
                <a:gridCol w="415637"/>
                <a:gridCol w="1757548"/>
                <a:gridCol w="2303813"/>
                <a:gridCol w="3221217"/>
                <a:gridCol w="1601216"/>
              </a:tblGrid>
              <a:tr h="390267">
                <a:tc gridSpan="2">
                  <a:txBody>
                    <a:bodyPr/>
                    <a:lstStyle/>
                    <a:p>
                      <a:pPr algn="ctr"/>
                      <a:r>
                        <a:rPr kumimoji="1" lang="ja-JP" altLang="en-US" sz="1400" dirty="0" smtClean="0">
                          <a:solidFill>
                            <a:schemeClr val="bg1"/>
                          </a:solidFill>
                          <a:latin typeface="Meiryo UI" panose="020B0604030504040204" pitchFamily="50" charset="-128"/>
                          <a:ea typeface="Meiryo UI" panose="020B0604030504040204" pitchFamily="50" charset="-128"/>
                        </a:rPr>
                        <a:t>項目</a:t>
                      </a:r>
                      <a:endParaRPr kumimoji="1" lang="ja-JP" altLang="en-US" sz="1400" dirty="0">
                        <a:solidFill>
                          <a:schemeClr val="bg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2060"/>
                    </a:solidFill>
                  </a:tcPr>
                </a:tc>
                <a:tc hMerge="1">
                  <a:txBody>
                    <a:bodyPr/>
                    <a:lstStyle/>
                    <a:p>
                      <a:pPr algn="ctr"/>
                      <a:endParaRPr kumimoji="1" lang="ja-JP" altLang="en-US" sz="1400" dirty="0">
                        <a:solidFill>
                          <a:schemeClr val="bg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2060"/>
                    </a:solidFill>
                  </a:tcPr>
                </a:tc>
                <a:tc>
                  <a:txBody>
                    <a:bodyPr/>
                    <a:lstStyle/>
                    <a:p>
                      <a:pPr algn="ctr"/>
                      <a:r>
                        <a:rPr kumimoji="1" lang="ja-JP" altLang="en-US" sz="1400" dirty="0" smtClean="0">
                          <a:solidFill>
                            <a:schemeClr val="bg1"/>
                          </a:solidFill>
                          <a:latin typeface="Meiryo UI" panose="020B0604030504040204" pitchFamily="50" charset="-128"/>
                          <a:ea typeface="Meiryo UI" panose="020B0604030504040204" pitchFamily="50" charset="-128"/>
                        </a:rPr>
                        <a:t>具体的手法案</a:t>
                      </a:r>
                      <a:endParaRPr kumimoji="1" lang="ja-JP" altLang="en-US" sz="1400" dirty="0">
                        <a:solidFill>
                          <a:schemeClr val="bg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2060"/>
                    </a:solidFill>
                  </a:tcPr>
                </a:tc>
                <a:tc>
                  <a:txBody>
                    <a:bodyPr/>
                    <a:lstStyle/>
                    <a:p>
                      <a:pPr algn="ctr"/>
                      <a:r>
                        <a:rPr kumimoji="1" lang="ja-JP" altLang="en-US" sz="1400" dirty="0" smtClean="0">
                          <a:solidFill>
                            <a:schemeClr val="bg1"/>
                          </a:solidFill>
                          <a:latin typeface="Meiryo UI" panose="020B0604030504040204" pitchFamily="50" charset="-128"/>
                          <a:ea typeface="Meiryo UI" panose="020B0604030504040204" pitchFamily="50" charset="-128"/>
                        </a:rPr>
                        <a:t>対応</a:t>
                      </a:r>
                      <a:endParaRPr kumimoji="1" lang="ja-JP" altLang="en-US" sz="1400" dirty="0">
                        <a:solidFill>
                          <a:schemeClr val="bg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2060"/>
                    </a:solidFill>
                  </a:tcPr>
                </a:tc>
                <a:tc>
                  <a:txBody>
                    <a:bodyPr/>
                    <a:lstStyle/>
                    <a:p>
                      <a:pPr algn="ctr"/>
                      <a:r>
                        <a:rPr kumimoji="1" lang="ja-JP" altLang="en-US" sz="1400" dirty="0" smtClean="0">
                          <a:solidFill>
                            <a:schemeClr val="bg1"/>
                          </a:solidFill>
                          <a:latin typeface="Meiryo UI" panose="020B0604030504040204" pitchFamily="50" charset="-128"/>
                          <a:ea typeface="Meiryo UI" panose="020B0604030504040204" pitchFamily="50" charset="-128"/>
                        </a:rPr>
                        <a:t>主管</a:t>
                      </a:r>
                      <a:endParaRPr kumimoji="1" lang="ja-JP" altLang="en-US" sz="1400" dirty="0">
                        <a:solidFill>
                          <a:schemeClr val="bg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2060"/>
                    </a:solidFill>
                  </a:tcPr>
                </a:tc>
              </a:tr>
              <a:tr h="1099445">
                <a:tc>
                  <a:txBody>
                    <a:bodyPr/>
                    <a:lstStyle/>
                    <a:p>
                      <a:r>
                        <a:rPr kumimoji="1" lang="ja-JP" altLang="en-US" sz="1400" dirty="0" smtClean="0">
                          <a:latin typeface="Meiryo UI" panose="020B0604030504040204" pitchFamily="50" charset="-128"/>
                          <a:ea typeface="Meiryo UI" panose="020B0604030504040204" pitchFamily="50" charset="-128"/>
                        </a:rPr>
                        <a:t>①</a:t>
                      </a:r>
                      <a:endParaRPr kumimoji="1" lang="ja-JP" altLang="en-US" sz="14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400" dirty="0" smtClean="0">
                          <a:latin typeface="Meiryo UI" panose="020B0604030504040204" pitchFamily="50" charset="-128"/>
                          <a:ea typeface="Meiryo UI" panose="020B0604030504040204" pitchFamily="50" charset="-128"/>
                        </a:rPr>
                        <a:t>対内の情報収集</a:t>
                      </a:r>
                      <a:endParaRPr kumimoji="1" lang="ja-JP" altLang="en-US" sz="14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400" dirty="0" smtClean="0">
                          <a:latin typeface="Meiryo UI" panose="020B0604030504040204" pitchFamily="50" charset="-128"/>
                          <a:ea typeface="Meiryo UI" panose="020B0604030504040204" pitchFamily="50" charset="-128"/>
                        </a:rPr>
                        <a:t>・ヒアリング</a:t>
                      </a:r>
                      <a:endParaRPr kumimoji="1" lang="en-US" altLang="ja-JP" sz="1400" dirty="0" smtClean="0">
                        <a:latin typeface="Meiryo UI" panose="020B0604030504040204" pitchFamily="50" charset="-128"/>
                        <a:ea typeface="Meiryo UI" panose="020B0604030504040204" pitchFamily="50" charset="-128"/>
                      </a:endParaRPr>
                    </a:p>
                    <a:p>
                      <a:r>
                        <a:rPr kumimoji="1" lang="ja-JP" altLang="en-US" sz="1400" dirty="0" smtClean="0">
                          <a:latin typeface="Meiryo UI" panose="020B0604030504040204" pitchFamily="50" charset="-128"/>
                          <a:ea typeface="Meiryo UI" panose="020B0604030504040204" pitchFamily="50" charset="-128"/>
                        </a:rPr>
                        <a:t>・文書提出</a:t>
                      </a:r>
                      <a:endParaRPr kumimoji="1" lang="ja-JP" altLang="en-US" sz="14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400" dirty="0" smtClean="0">
                          <a:latin typeface="Meiryo UI" panose="020B0604030504040204" pitchFamily="50" charset="-128"/>
                          <a:ea typeface="Meiryo UI" panose="020B0604030504040204" pitchFamily="50" charset="-128"/>
                        </a:rPr>
                        <a:t>野洲青年会議所の各委員長や、その他キーパーソンへのインタビューを定期的（月１回等）に実施し、全体の動きを把握したうえで包括的な情報発信ができるよう、情報収集に努める。</a:t>
                      </a:r>
                      <a:endParaRPr kumimoji="1" lang="ja-JP" altLang="en-US" sz="14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400" dirty="0" smtClean="0">
                          <a:latin typeface="Meiryo UI" panose="020B0604030504040204" pitchFamily="50" charset="-128"/>
                          <a:ea typeface="Meiryo UI" panose="020B0604030504040204" pitchFamily="50" charset="-128"/>
                        </a:rPr>
                        <a:t>総務・広報委員会</a:t>
                      </a:r>
                      <a:endParaRPr kumimoji="1" lang="ja-JP" altLang="en-US" sz="14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896916">
                <a:tc>
                  <a:txBody>
                    <a:bodyPr/>
                    <a:lstStyle/>
                    <a:p>
                      <a:r>
                        <a:rPr kumimoji="1" lang="ja-JP" altLang="en-US" sz="1400" dirty="0" smtClean="0">
                          <a:latin typeface="Meiryo UI" panose="020B0604030504040204" pitchFamily="50" charset="-128"/>
                          <a:ea typeface="Meiryo UI" panose="020B0604030504040204" pitchFamily="50" charset="-128"/>
                        </a:rPr>
                        <a:t>②</a:t>
                      </a:r>
                      <a:endParaRPr kumimoji="1" lang="ja-JP" altLang="en-US" sz="14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400" dirty="0" smtClean="0">
                          <a:latin typeface="Meiryo UI" panose="020B0604030504040204" pitchFamily="50" charset="-128"/>
                          <a:ea typeface="Meiryo UI" panose="020B0604030504040204" pitchFamily="50" charset="-128"/>
                        </a:rPr>
                        <a:t>対内への情報発信</a:t>
                      </a:r>
                      <a:endParaRPr kumimoji="1" lang="ja-JP" altLang="en-US" sz="14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400" dirty="0" smtClean="0">
                          <a:latin typeface="Meiryo UI" panose="020B0604030504040204" pitchFamily="50" charset="-128"/>
                          <a:ea typeface="Meiryo UI" panose="020B0604030504040204" pitchFamily="50" charset="-128"/>
                        </a:rPr>
                        <a:t>・対内報の拡充</a:t>
                      </a:r>
                      <a:endParaRPr kumimoji="1" lang="en-US" altLang="ja-JP" sz="1400" dirty="0" smtClean="0">
                        <a:latin typeface="Meiryo UI" panose="020B0604030504040204" pitchFamily="50" charset="-128"/>
                        <a:ea typeface="Meiryo UI" panose="020B0604030504040204" pitchFamily="50" charset="-128"/>
                      </a:endParaRPr>
                    </a:p>
                    <a:p>
                      <a:r>
                        <a:rPr kumimoji="1" lang="ja-JP" altLang="en-US" sz="1400" dirty="0" smtClean="0">
                          <a:latin typeface="Meiryo UI" panose="020B0604030504040204" pitchFamily="50" charset="-128"/>
                          <a:ea typeface="Meiryo UI" panose="020B0604030504040204" pitchFamily="50" charset="-128"/>
                        </a:rPr>
                        <a:t>・グループ</a:t>
                      </a:r>
                      <a:r>
                        <a:rPr kumimoji="1" lang="en-US" altLang="ja-JP" sz="1400" dirty="0" smtClean="0">
                          <a:latin typeface="Meiryo UI" panose="020B0604030504040204" pitchFamily="50" charset="-128"/>
                          <a:ea typeface="Meiryo UI" panose="020B0604030504040204" pitchFamily="50" charset="-128"/>
                        </a:rPr>
                        <a:t>LINE</a:t>
                      </a:r>
                      <a:r>
                        <a:rPr kumimoji="1" lang="ja-JP" altLang="en-US" sz="1400" dirty="0" smtClean="0">
                          <a:latin typeface="Meiryo UI" panose="020B0604030504040204" pitchFamily="50" charset="-128"/>
                          <a:ea typeface="Meiryo UI" panose="020B0604030504040204" pitchFamily="50" charset="-128"/>
                        </a:rPr>
                        <a:t>の有効活用</a:t>
                      </a:r>
                      <a:endParaRPr kumimoji="1" lang="en-US" altLang="ja-JP" sz="1400" dirty="0" smtClean="0">
                        <a:latin typeface="Meiryo UI" panose="020B0604030504040204" pitchFamily="50" charset="-128"/>
                        <a:ea typeface="Meiryo UI" panose="020B0604030504040204" pitchFamily="50" charset="-128"/>
                      </a:endParaRPr>
                    </a:p>
                    <a:p>
                      <a:r>
                        <a:rPr kumimoji="1" lang="ja-JP" altLang="en-US" sz="1400" dirty="0" smtClean="0">
                          <a:latin typeface="Meiryo UI" panose="020B0604030504040204" pitchFamily="50" charset="-128"/>
                          <a:ea typeface="Meiryo UI" panose="020B0604030504040204" pitchFamily="50" charset="-128"/>
                        </a:rPr>
                        <a:t>・回覧板の新設</a:t>
                      </a:r>
                      <a:endParaRPr kumimoji="1" lang="en-US" altLang="ja-JP" sz="1400" dirty="0" smtClean="0">
                        <a:latin typeface="Meiryo UI" panose="020B0604030504040204" pitchFamily="50" charset="-128"/>
                        <a:ea typeface="Meiryo UI" panose="020B0604030504040204" pitchFamily="50" charset="-128"/>
                      </a:endParaRPr>
                    </a:p>
                    <a:p>
                      <a:endParaRPr kumimoji="1" lang="ja-JP" altLang="en-US" sz="14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400" dirty="0" smtClean="0">
                          <a:latin typeface="Meiryo UI" panose="020B0604030504040204" pitchFamily="50" charset="-128"/>
                          <a:ea typeface="Meiryo UI" panose="020B0604030504040204" pitchFamily="50" charset="-128"/>
                        </a:rPr>
                        <a:t>①で収集した情報を整理したうえで、対内全体への配信資料として纏める。</a:t>
                      </a:r>
                      <a:endParaRPr kumimoji="1" lang="en-US" altLang="ja-JP" sz="1400" dirty="0" smtClean="0">
                        <a:latin typeface="Meiryo UI" panose="020B0604030504040204" pitchFamily="50" charset="-128"/>
                        <a:ea typeface="Meiryo UI" panose="020B0604030504040204" pitchFamily="50" charset="-128"/>
                      </a:endParaRPr>
                    </a:p>
                    <a:p>
                      <a:endParaRPr kumimoji="1" lang="ja-JP" altLang="en-US" sz="14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latin typeface="Meiryo UI" panose="020B0604030504040204" pitchFamily="50" charset="-128"/>
                          <a:ea typeface="Meiryo UI" panose="020B0604030504040204" pitchFamily="50" charset="-128"/>
                        </a:rPr>
                        <a:t>総務・広報委員会</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04246">
                <a:tc rowSpan="3">
                  <a:txBody>
                    <a:bodyPr/>
                    <a:lstStyle/>
                    <a:p>
                      <a:r>
                        <a:rPr kumimoji="1" lang="ja-JP" altLang="en-US" sz="1400" dirty="0" smtClean="0">
                          <a:latin typeface="Meiryo UI" panose="020B0604030504040204" pitchFamily="50" charset="-128"/>
                          <a:ea typeface="Meiryo UI" panose="020B0604030504040204" pitchFamily="50" charset="-128"/>
                        </a:rPr>
                        <a:t>③</a:t>
                      </a:r>
                      <a:endParaRPr kumimoji="1" lang="ja-JP" altLang="en-US" sz="14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r>
                        <a:rPr kumimoji="1" lang="ja-JP" altLang="en-US" sz="1400" dirty="0" smtClean="0">
                          <a:latin typeface="Meiryo UI" panose="020B0604030504040204" pitchFamily="50" charset="-128"/>
                          <a:ea typeface="Meiryo UI" panose="020B0604030504040204" pitchFamily="50" charset="-128"/>
                        </a:rPr>
                        <a:t>対外用ツールの整理</a:t>
                      </a:r>
                      <a:endParaRPr kumimoji="1" lang="ja-JP" altLang="en-US" sz="14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sz="1400" dirty="0" smtClean="0">
                          <a:latin typeface="Meiryo UI" panose="020B0604030504040204" pitchFamily="50" charset="-128"/>
                          <a:ea typeface="Meiryo UI" panose="020B0604030504040204" pitchFamily="50" charset="-128"/>
                        </a:rPr>
                        <a:t>ⅰ</a:t>
                      </a:r>
                      <a:r>
                        <a:rPr kumimoji="1" lang="ja-JP" altLang="en-US" sz="1400" dirty="0" smtClean="0">
                          <a:latin typeface="Meiryo UI" panose="020B0604030504040204" pitchFamily="50" charset="-128"/>
                          <a:ea typeface="Meiryo UI" panose="020B0604030504040204" pitchFamily="50" charset="-128"/>
                        </a:rPr>
                        <a:t>）入会案内の刷新</a:t>
                      </a:r>
                      <a:endParaRPr kumimoji="1" lang="ja-JP" altLang="en-US" sz="14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400" dirty="0" smtClean="0">
                          <a:latin typeface="Meiryo UI" panose="020B0604030504040204" pitchFamily="50" charset="-128"/>
                          <a:ea typeface="Meiryo UI" panose="020B0604030504040204" pitchFamily="50" charset="-128"/>
                        </a:rPr>
                        <a:t>時期や年度に左右されにくい入会案内へと改定する。</a:t>
                      </a:r>
                      <a:endParaRPr kumimoji="1" lang="ja-JP" altLang="en-US" sz="14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latin typeface="Meiryo UI" panose="020B0604030504040204" pitchFamily="50" charset="-128"/>
                          <a:ea typeface="Meiryo UI" panose="020B0604030504040204" pitchFamily="50" charset="-128"/>
                        </a:rPr>
                        <a:t>総務・広報委員会</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04246">
                <a:tc vMerge="1">
                  <a:txBody>
                    <a:bodyPr/>
                    <a:lstStyle/>
                    <a:p>
                      <a:endParaRPr kumimoji="1" lang="ja-JP" altLang="en-US" sz="14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sz="14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sz="1400" dirty="0" smtClean="0">
                          <a:latin typeface="Meiryo UI" panose="020B0604030504040204" pitchFamily="50" charset="-128"/>
                          <a:ea typeface="Meiryo UI" panose="020B0604030504040204" pitchFamily="50" charset="-128"/>
                        </a:rPr>
                        <a:t>ⅱ</a:t>
                      </a:r>
                      <a:r>
                        <a:rPr kumimoji="1" lang="ja-JP" altLang="en-US" sz="1400" dirty="0" smtClean="0">
                          <a:latin typeface="Meiryo UI" panose="020B0604030504040204" pitchFamily="50" charset="-128"/>
                          <a:ea typeface="Meiryo UI" panose="020B0604030504040204" pitchFamily="50" charset="-128"/>
                        </a:rPr>
                        <a:t>）メルマガ、</a:t>
                      </a:r>
                      <a:r>
                        <a:rPr kumimoji="1" lang="en-US" altLang="ja-JP" sz="1400" dirty="0" smtClean="0">
                          <a:latin typeface="Meiryo UI" panose="020B0604030504040204" pitchFamily="50" charset="-128"/>
                          <a:ea typeface="Meiryo UI" panose="020B0604030504040204" pitchFamily="50" charset="-128"/>
                        </a:rPr>
                        <a:t>LINE</a:t>
                      </a:r>
                      <a:r>
                        <a:rPr kumimoji="1" lang="ja-JP" altLang="en-US" sz="1400" dirty="0" smtClean="0">
                          <a:latin typeface="Meiryo UI" panose="020B0604030504040204" pitchFamily="50" charset="-128"/>
                          <a:ea typeface="Meiryo UI" panose="020B0604030504040204" pitchFamily="50" charset="-128"/>
                        </a:rPr>
                        <a:t>＠等の一般向け配信サービスの検討</a:t>
                      </a:r>
                      <a:endParaRPr kumimoji="1" lang="ja-JP" altLang="en-US" sz="14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400" dirty="0" smtClean="0">
                          <a:latin typeface="Meiryo UI" panose="020B0604030504040204" pitchFamily="50" charset="-128"/>
                          <a:ea typeface="Meiryo UI" panose="020B0604030504040204" pitchFamily="50" charset="-128"/>
                        </a:rPr>
                        <a:t>広告の発信先確保の一環として、一般向けのオンラインツールを用意する。</a:t>
                      </a:r>
                      <a:endParaRPr kumimoji="1" lang="ja-JP" altLang="en-US" sz="14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latin typeface="Meiryo UI" panose="020B0604030504040204" pitchFamily="50" charset="-128"/>
                          <a:ea typeface="Meiryo UI" panose="020B0604030504040204" pitchFamily="50" charset="-128"/>
                        </a:rPr>
                        <a:t>総務・広報委員会</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04246">
                <a:tc vMerge="1">
                  <a:txBody>
                    <a:bodyPr/>
                    <a:lstStyle/>
                    <a:p>
                      <a:endParaRPr kumimoji="1" lang="ja-JP" altLang="en-US" sz="14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sz="14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sz="1400" dirty="0" smtClean="0">
                          <a:latin typeface="Meiryo UI" panose="020B0604030504040204" pitchFamily="50" charset="-128"/>
                          <a:ea typeface="Meiryo UI" panose="020B0604030504040204" pitchFamily="50" charset="-128"/>
                        </a:rPr>
                        <a:t>ⅲ</a:t>
                      </a:r>
                      <a:r>
                        <a:rPr kumimoji="1" lang="ja-JP" altLang="en-US" sz="1400" dirty="0" smtClean="0">
                          <a:latin typeface="Meiryo UI" panose="020B0604030504040204" pitchFamily="50" charset="-128"/>
                          <a:ea typeface="Meiryo UI" panose="020B0604030504040204" pitchFamily="50" charset="-128"/>
                        </a:rPr>
                        <a:t>）</a:t>
                      </a:r>
                      <a:r>
                        <a:rPr kumimoji="1" lang="en-US" altLang="ja-JP" sz="1400" dirty="0" smtClean="0">
                          <a:latin typeface="Meiryo UI" panose="020B0604030504040204" pitchFamily="50" charset="-128"/>
                          <a:ea typeface="Meiryo UI" panose="020B0604030504040204" pitchFamily="50" charset="-128"/>
                        </a:rPr>
                        <a:t>Facebook</a:t>
                      </a:r>
                      <a:r>
                        <a:rPr kumimoji="1" lang="ja-JP" altLang="en-US" sz="1400" dirty="0" smtClean="0">
                          <a:latin typeface="Meiryo UI" panose="020B0604030504040204" pitchFamily="50" charset="-128"/>
                          <a:ea typeface="Meiryo UI" panose="020B0604030504040204" pitchFamily="50" charset="-128"/>
                        </a:rPr>
                        <a:t>アカウントの共有化</a:t>
                      </a:r>
                      <a:endParaRPr kumimoji="1" lang="ja-JP" altLang="en-US" sz="14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400" dirty="0" smtClean="0">
                          <a:latin typeface="Meiryo UI" panose="020B0604030504040204" pitchFamily="50" charset="-128"/>
                          <a:ea typeface="Meiryo UI" panose="020B0604030504040204" pitchFamily="50" charset="-128"/>
                        </a:rPr>
                        <a:t>誰もが記事を投稿＆編集できるよう、全員がアカウントを保有する。</a:t>
                      </a:r>
                      <a:endParaRPr kumimoji="1" lang="ja-JP" altLang="en-US" sz="14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400" dirty="0" smtClean="0">
                          <a:latin typeface="Meiryo UI" panose="020B0604030504040204" pitchFamily="50" charset="-128"/>
                          <a:ea typeface="Meiryo UI" panose="020B0604030504040204" pitchFamily="50" charset="-128"/>
                        </a:rPr>
                        <a:t>全体</a:t>
                      </a:r>
                      <a:endParaRPr kumimoji="1" lang="ja-JP" altLang="en-US" sz="14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8" name="スライド番号プレースホルダー 7"/>
          <p:cNvSpPr>
            <a:spLocks noGrp="1"/>
          </p:cNvSpPr>
          <p:nvPr>
            <p:ph type="sldNum" sz="quarter" idx="12"/>
          </p:nvPr>
        </p:nvSpPr>
        <p:spPr/>
        <p:txBody>
          <a:bodyPr/>
          <a:lstStyle/>
          <a:p>
            <a:fld id="{6AAB1FC7-E1A8-456C-AEE7-E79A846A13F4}" type="slidenum">
              <a:rPr kumimoji="1" lang="ja-JP" altLang="en-US" smtClean="0"/>
              <a:t>10</a:t>
            </a:fld>
            <a:endParaRPr kumimoji="1" lang="ja-JP" altLang="en-US"/>
          </a:p>
        </p:txBody>
      </p:sp>
    </p:spTree>
    <p:extLst>
      <p:ext uri="{BB962C8B-B14F-4D97-AF65-F5344CB8AC3E}">
        <p14:creationId xmlns:p14="http://schemas.microsoft.com/office/powerpoint/2010/main" val="26838675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 2"/>
          <p:cNvGraphicFramePr>
            <a:graphicFrameLocks noGrp="1"/>
          </p:cNvGraphicFramePr>
          <p:nvPr>
            <p:extLst>
              <p:ext uri="{D42A27DB-BD31-4B8C-83A1-F6EECF244321}">
                <p14:modId xmlns:p14="http://schemas.microsoft.com/office/powerpoint/2010/main" val="2559854851"/>
              </p:ext>
            </p:extLst>
          </p:nvPr>
        </p:nvGraphicFramePr>
        <p:xfrm>
          <a:off x="303284" y="337009"/>
          <a:ext cx="9299431" cy="5740970"/>
        </p:xfrm>
        <a:graphic>
          <a:graphicData uri="http://schemas.openxmlformats.org/drawingml/2006/table">
            <a:tbl>
              <a:tblPr firstRow="1" bandRow="1">
                <a:tableStyleId>{5FD0F851-EC5A-4D38-B0AD-8093EC10F338}</a:tableStyleId>
              </a:tblPr>
              <a:tblGrid>
                <a:gridCol w="368136"/>
                <a:gridCol w="1769424"/>
                <a:gridCol w="2339438"/>
                <a:gridCol w="3221217"/>
                <a:gridCol w="1601216"/>
              </a:tblGrid>
              <a:tr h="390267">
                <a:tc gridSpan="2">
                  <a:txBody>
                    <a:bodyPr/>
                    <a:lstStyle/>
                    <a:p>
                      <a:pPr algn="ctr"/>
                      <a:r>
                        <a:rPr kumimoji="1" lang="ja-JP" altLang="en-US" sz="1400" dirty="0" smtClean="0">
                          <a:solidFill>
                            <a:schemeClr val="bg1"/>
                          </a:solidFill>
                          <a:latin typeface="Meiryo UI" panose="020B0604030504040204" pitchFamily="50" charset="-128"/>
                          <a:ea typeface="Meiryo UI" panose="020B0604030504040204" pitchFamily="50" charset="-128"/>
                        </a:rPr>
                        <a:t>項目</a:t>
                      </a:r>
                      <a:endParaRPr kumimoji="1" lang="ja-JP" altLang="en-US" sz="1400" dirty="0">
                        <a:solidFill>
                          <a:schemeClr val="bg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2060"/>
                    </a:solidFill>
                  </a:tcPr>
                </a:tc>
                <a:tc hMerge="1">
                  <a:txBody>
                    <a:bodyPr/>
                    <a:lstStyle/>
                    <a:p>
                      <a:pPr algn="ctr"/>
                      <a:endParaRPr kumimoji="1" lang="ja-JP" altLang="en-US" sz="1400" dirty="0">
                        <a:solidFill>
                          <a:schemeClr val="bg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2060"/>
                    </a:solidFill>
                  </a:tcPr>
                </a:tc>
                <a:tc>
                  <a:txBody>
                    <a:bodyPr/>
                    <a:lstStyle/>
                    <a:p>
                      <a:pPr algn="ctr"/>
                      <a:r>
                        <a:rPr kumimoji="1" lang="ja-JP" altLang="en-US" sz="1400" dirty="0" smtClean="0">
                          <a:solidFill>
                            <a:schemeClr val="bg1"/>
                          </a:solidFill>
                          <a:latin typeface="Meiryo UI" panose="020B0604030504040204" pitchFamily="50" charset="-128"/>
                          <a:ea typeface="Meiryo UI" panose="020B0604030504040204" pitchFamily="50" charset="-128"/>
                        </a:rPr>
                        <a:t>具体的手法案</a:t>
                      </a:r>
                      <a:endParaRPr kumimoji="1" lang="ja-JP" altLang="en-US" sz="1400" dirty="0">
                        <a:solidFill>
                          <a:schemeClr val="bg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2060"/>
                    </a:solidFill>
                  </a:tcPr>
                </a:tc>
                <a:tc>
                  <a:txBody>
                    <a:bodyPr/>
                    <a:lstStyle/>
                    <a:p>
                      <a:pPr algn="ctr"/>
                      <a:r>
                        <a:rPr kumimoji="1" lang="ja-JP" altLang="en-US" sz="1400" dirty="0" smtClean="0">
                          <a:solidFill>
                            <a:schemeClr val="bg1"/>
                          </a:solidFill>
                          <a:latin typeface="Meiryo UI" panose="020B0604030504040204" pitchFamily="50" charset="-128"/>
                          <a:ea typeface="Meiryo UI" panose="020B0604030504040204" pitchFamily="50" charset="-128"/>
                        </a:rPr>
                        <a:t>対応</a:t>
                      </a:r>
                      <a:endParaRPr kumimoji="1" lang="ja-JP" altLang="en-US" sz="1400" dirty="0">
                        <a:solidFill>
                          <a:schemeClr val="bg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2060"/>
                    </a:solidFill>
                  </a:tcPr>
                </a:tc>
                <a:tc>
                  <a:txBody>
                    <a:bodyPr/>
                    <a:lstStyle/>
                    <a:p>
                      <a:pPr algn="ctr"/>
                      <a:r>
                        <a:rPr kumimoji="1" lang="ja-JP" altLang="en-US" sz="1400" dirty="0" smtClean="0">
                          <a:solidFill>
                            <a:schemeClr val="bg1"/>
                          </a:solidFill>
                          <a:latin typeface="Meiryo UI" panose="020B0604030504040204" pitchFamily="50" charset="-128"/>
                          <a:ea typeface="Meiryo UI" panose="020B0604030504040204" pitchFamily="50" charset="-128"/>
                        </a:rPr>
                        <a:t>主管</a:t>
                      </a:r>
                      <a:endParaRPr kumimoji="1" lang="ja-JP" altLang="en-US" sz="1400" dirty="0">
                        <a:solidFill>
                          <a:schemeClr val="bg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2060"/>
                    </a:solidFill>
                  </a:tcPr>
                </a:tc>
              </a:tr>
              <a:tr h="662137">
                <a:tc rowSpan="2">
                  <a:txBody>
                    <a:bodyPr/>
                    <a:lstStyle/>
                    <a:p>
                      <a:endParaRPr kumimoji="1" lang="ja-JP" altLang="en-US" sz="14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latin typeface="Meiryo UI" panose="020B0604030504040204" pitchFamily="50" charset="-128"/>
                          <a:ea typeface="Meiryo UI" panose="020B0604030504040204" pitchFamily="50" charset="-128"/>
                        </a:rPr>
                        <a:t>（続き）</a:t>
                      </a:r>
                      <a:endParaRPr kumimoji="1" lang="en-US" altLang="ja-JP" sz="1400" dirty="0" smtClean="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latin typeface="Meiryo UI" panose="020B0604030504040204" pitchFamily="50" charset="-128"/>
                          <a:ea typeface="Meiryo UI" panose="020B0604030504040204" pitchFamily="50" charset="-128"/>
                        </a:rPr>
                        <a:t>対外用ツールの整理</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sz="1400" dirty="0" smtClean="0">
                          <a:latin typeface="Meiryo UI" panose="020B0604030504040204" pitchFamily="50" charset="-128"/>
                          <a:ea typeface="Meiryo UI" panose="020B0604030504040204" pitchFamily="50" charset="-128"/>
                        </a:rPr>
                        <a:t>ⅳ</a:t>
                      </a:r>
                      <a:r>
                        <a:rPr kumimoji="1" lang="ja-JP" altLang="en-US" sz="1400" dirty="0" smtClean="0">
                          <a:latin typeface="Meiryo UI" panose="020B0604030504040204" pitchFamily="50" charset="-128"/>
                          <a:ea typeface="Meiryo UI" panose="020B0604030504040204" pitchFamily="50" charset="-128"/>
                        </a:rPr>
                        <a:t>）プレスリリース対応の手順書作成</a:t>
                      </a:r>
                      <a:endParaRPr kumimoji="1" lang="en-US" altLang="ja-JP" sz="1400" dirty="0" smtClean="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400" dirty="0" smtClean="0">
                          <a:latin typeface="Meiryo UI" panose="020B0604030504040204" pitchFamily="50" charset="-128"/>
                          <a:ea typeface="Meiryo UI" panose="020B0604030504040204" pitchFamily="50" charset="-128"/>
                        </a:rPr>
                        <a:t>プレスリリースが、タイムリーに行えるよう、手順書を準備しておく。</a:t>
                      </a:r>
                      <a:endParaRPr kumimoji="1" lang="ja-JP" altLang="en-US" sz="14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400" dirty="0" smtClean="0">
                          <a:latin typeface="Meiryo UI" panose="020B0604030504040204" pitchFamily="50" charset="-128"/>
                          <a:ea typeface="Meiryo UI" panose="020B0604030504040204" pitchFamily="50" charset="-128"/>
                        </a:rPr>
                        <a:t>総務・広報委員会</a:t>
                      </a:r>
                      <a:endParaRPr kumimoji="1" lang="ja-JP" altLang="en-US" sz="14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62137">
                <a:tc vMerge="1">
                  <a:txBody>
                    <a:bodyPr/>
                    <a:lstStyle/>
                    <a:p>
                      <a:endParaRPr kumimoji="1" lang="ja-JP" altLang="en-US" sz="14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400" dirty="0" smtClean="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sz="1400" dirty="0" smtClean="0">
                          <a:latin typeface="Meiryo UI" panose="020B0604030504040204" pitchFamily="50" charset="-128"/>
                          <a:ea typeface="Meiryo UI" panose="020B0604030504040204" pitchFamily="50" charset="-128"/>
                        </a:rPr>
                        <a:t>ⅴ</a:t>
                      </a:r>
                      <a:r>
                        <a:rPr kumimoji="1" lang="ja-JP" altLang="en-US" sz="1400" dirty="0" smtClean="0">
                          <a:latin typeface="Meiryo UI" panose="020B0604030504040204" pitchFamily="50" charset="-128"/>
                          <a:ea typeface="Meiryo UI" panose="020B0604030504040204" pitchFamily="50" charset="-128"/>
                        </a:rPr>
                        <a:t>）ホームページ環境のアップグレード</a:t>
                      </a:r>
                      <a:endParaRPr kumimoji="1" lang="en-US" altLang="ja-JP" sz="1400" dirty="0" smtClean="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400" dirty="0" smtClean="0">
                          <a:latin typeface="Meiryo UI" panose="020B0604030504040204" pitchFamily="50" charset="-128"/>
                          <a:ea typeface="Meiryo UI" panose="020B0604030504040204" pitchFamily="50" charset="-128"/>
                        </a:rPr>
                        <a:t>正確な統計情報が取得できる環境を用意し、時流に合わせた</a:t>
                      </a:r>
                      <a:r>
                        <a:rPr kumimoji="1" lang="en-US" altLang="ja-JP" sz="1400" dirty="0" smtClean="0">
                          <a:latin typeface="Meiryo UI" panose="020B0604030504040204" pitchFamily="50" charset="-128"/>
                          <a:ea typeface="Meiryo UI" panose="020B0604030504040204" pitchFamily="50" charset="-128"/>
                        </a:rPr>
                        <a:t>SEO</a:t>
                      </a:r>
                      <a:r>
                        <a:rPr kumimoji="1" lang="ja-JP" altLang="en-US" sz="1400" dirty="0" smtClean="0">
                          <a:latin typeface="Meiryo UI" panose="020B0604030504040204" pitchFamily="50" charset="-128"/>
                          <a:ea typeface="Meiryo UI" panose="020B0604030504040204" pitchFamily="50" charset="-128"/>
                        </a:rPr>
                        <a:t>対策を講じる。（</a:t>
                      </a:r>
                      <a:r>
                        <a:rPr kumimoji="1" lang="en-US" altLang="ja-JP" sz="1400" dirty="0" err="1" smtClean="0">
                          <a:latin typeface="Meiryo UI" panose="020B0604030504040204" pitchFamily="50" charset="-128"/>
                          <a:ea typeface="Meiryo UI" panose="020B0604030504040204" pitchFamily="50" charset="-128"/>
                        </a:rPr>
                        <a:t>Wix</a:t>
                      </a:r>
                      <a:r>
                        <a:rPr kumimoji="1" lang="ja-JP" altLang="en-US" sz="1400" dirty="0" smtClean="0">
                          <a:latin typeface="Meiryo UI" panose="020B0604030504040204" pitchFamily="50" charset="-128"/>
                          <a:ea typeface="Meiryo UI" panose="020B0604030504040204" pitchFamily="50" charset="-128"/>
                        </a:rPr>
                        <a:t>有料版等）</a:t>
                      </a:r>
                      <a:endParaRPr kumimoji="1" lang="ja-JP" altLang="en-US" sz="14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latin typeface="Meiryo UI" panose="020B0604030504040204" pitchFamily="50" charset="-128"/>
                          <a:ea typeface="Meiryo UI" panose="020B0604030504040204" pitchFamily="50" charset="-128"/>
                        </a:rPr>
                        <a:t>総務・広報委員会</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896916">
                <a:tc rowSpan="5">
                  <a:txBody>
                    <a:bodyPr/>
                    <a:lstStyle/>
                    <a:p>
                      <a:r>
                        <a:rPr kumimoji="1" lang="ja-JP" altLang="en-US" sz="1400" dirty="0" smtClean="0">
                          <a:latin typeface="Meiryo UI" panose="020B0604030504040204" pitchFamily="50" charset="-128"/>
                          <a:ea typeface="Meiryo UI" panose="020B0604030504040204" pitchFamily="50" charset="-128"/>
                        </a:rPr>
                        <a:t>④</a:t>
                      </a:r>
                      <a:endParaRPr kumimoji="1" lang="ja-JP" altLang="en-US" sz="14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5">
                  <a:txBody>
                    <a:bodyPr/>
                    <a:lstStyle/>
                    <a:p>
                      <a:r>
                        <a:rPr kumimoji="1" lang="ja-JP" altLang="en-US" sz="1400" dirty="0" smtClean="0">
                          <a:latin typeface="Meiryo UI" panose="020B0604030504040204" pitchFamily="50" charset="-128"/>
                          <a:ea typeface="Meiryo UI" panose="020B0604030504040204" pitchFamily="50" charset="-128"/>
                        </a:rPr>
                        <a:t>対外への広報活動</a:t>
                      </a:r>
                      <a:endParaRPr kumimoji="1" lang="ja-JP" altLang="en-US" sz="14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en-US" altLang="ja-JP" sz="1400" dirty="0" smtClean="0">
                          <a:latin typeface="Meiryo UI" panose="020B0604030504040204" pitchFamily="50" charset="-128"/>
                          <a:ea typeface="Meiryo UI" panose="020B0604030504040204" pitchFamily="50" charset="-128"/>
                        </a:rPr>
                        <a:t>Facebook</a:t>
                      </a:r>
                      <a:r>
                        <a:rPr kumimoji="1" lang="ja-JP" altLang="en-US" sz="1400" dirty="0" smtClean="0">
                          <a:latin typeface="Meiryo UI" panose="020B0604030504040204" pitchFamily="50" charset="-128"/>
                          <a:ea typeface="Meiryo UI" panose="020B0604030504040204" pitchFamily="50" charset="-128"/>
                        </a:rPr>
                        <a:t>投稿の拡散、およびシェア、いい</a:t>
                      </a:r>
                      <a:r>
                        <a:rPr kumimoji="1" lang="ja-JP" altLang="en-US" sz="1400" dirty="0" err="1" smtClean="0">
                          <a:latin typeface="Meiryo UI" panose="020B0604030504040204" pitchFamily="50" charset="-128"/>
                          <a:ea typeface="Meiryo UI" panose="020B0604030504040204" pitchFamily="50" charset="-128"/>
                        </a:rPr>
                        <a:t>ね</a:t>
                      </a:r>
                      <a:r>
                        <a:rPr kumimoji="1" lang="ja-JP" altLang="en-US" sz="1400" dirty="0" smtClean="0">
                          <a:latin typeface="Meiryo UI" panose="020B0604030504040204" pitchFamily="50" charset="-128"/>
                          <a:ea typeface="Meiryo UI" panose="020B0604030504040204" pitchFamily="50" charset="-128"/>
                        </a:rPr>
                        <a:t>推奨の積極化</a:t>
                      </a:r>
                      <a:endParaRPr kumimoji="1" lang="ja-JP" altLang="en-US" sz="14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400" dirty="0" smtClean="0">
                          <a:latin typeface="Meiryo UI" panose="020B0604030504040204" pitchFamily="50" charset="-128"/>
                          <a:ea typeface="Meiryo UI" panose="020B0604030504040204" pitchFamily="50" charset="-128"/>
                        </a:rPr>
                        <a:t>⑴メンバーが新規投稿した記事の拡散を目的として、全メンバーがシェア機能を活用する。（友人への公開）</a:t>
                      </a:r>
                      <a:endParaRPr kumimoji="1" lang="en-US" altLang="ja-JP" sz="1400" dirty="0" smtClean="0">
                        <a:latin typeface="Meiryo UI" panose="020B0604030504040204" pitchFamily="50" charset="-128"/>
                        <a:ea typeface="Meiryo UI" panose="020B0604030504040204" pitchFamily="50" charset="-128"/>
                      </a:endParaRPr>
                    </a:p>
                    <a:p>
                      <a:r>
                        <a:rPr kumimoji="1" lang="ja-JP" altLang="en-US" sz="1400" dirty="0" smtClean="0">
                          <a:latin typeface="Meiryo UI" panose="020B0604030504040204" pitchFamily="50" charset="-128"/>
                          <a:ea typeface="Meiryo UI" panose="020B0604030504040204" pitchFamily="50" charset="-128"/>
                        </a:rPr>
                        <a:t>⑵ファンを増やすための方法として、「いいね」依頼を実施する。</a:t>
                      </a:r>
                      <a:endParaRPr kumimoji="1" lang="ja-JP" altLang="en-US" sz="14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latin typeface="Meiryo UI" panose="020B0604030504040204" pitchFamily="50" charset="-128"/>
                          <a:ea typeface="Meiryo UI" panose="020B0604030504040204" pitchFamily="50" charset="-128"/>
                        </a:rPr>
                        <a:t>全体</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04246">
                <a:tc vMerge="1">
                  <a:txBody>
                    <a:bodyPr/>
                    <a:lstStyle/>
                    <a:p>
                      <a:endParaRPr kumimoji="1" lang="ja-JP" altLang="en-US" sz="14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sz="14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400" dirty="0" smtClean="0">
                          <a:latin typeface="Meiryo UI" panose="020B0604030504040204" pitchFamily="50" charset="-128"/>
                          <a:ea typeface="Meiryo UI" panose="020B0604030504040204" pitchFamily="50" charset="-128"/>
                        </a:rPr>
                        <a:t>写真撮影スキルの醸成</a:t>
                      </a:r>
                      <a:endParaRPr kumimoji="1" lang="ja-JP" altLang="en-US" sz="14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400" dirty="0" smtClean="0">
                          <a:latin typeface="Meiryo UI" panose="020B0604030504040204" pitchFamily="50" charset="-128"/>
                          <a:ea typeface="Meiryo UI" panose="020B0604030504040204" pitchFamily="50" charset="-128"/>
                        </a:rPr>
                        <a:t>いわゆる</a:t>
                      </a:r>
                      <a:r>
                        <a:rPr kumimoji="1" lang="en-US" altLang="ja-JP" sz="1400" dirty="0" smtClean="0">
                          <a:latin typeface="Meiryo UI" panose="020B0604030504040204" pitchFamily="50" charset="-128"/>
                          <a:ea typeface="Meiryo UI" panose="020B0604030504040204" pitchFamily="50" charset="-128"/>
                        </a:rPr>
                        <a:t>”</a:t>
                      </a:r>
                      <a:r>
                        <a:rPr kumimoji="1" lang="ja-JP" altLang="en-US" sz="1400" dirty="0" smtClean="0">
                          <a:latin typeface="Meiryo UI" panose="020B0604030504040204" pitchFamily="50" charset="-128"/>
                          <a:ea typeface="Meiryo UI" panose="020B0604030504040204" pitchFamily="50" charset="-128"/>
                        </a:rPr>
                        <a:t>インスタ映え</a:t>
                      </a:r>
                      <a:r>
                        <a:rPr kumimoji="1" lang="en-US" altLang="ja-JP" sz="1400" dirty="0" smtClean="0">
                          <a:latin typeface="Meiryo UI" panose="020B0604030504040204" pitchFamily="50" charset="-128"/>
                          <a:ea typeface="Meiryo UI" panose="020B0604030504040204" pitchFamily="50" charset="-128"/>
                        </a:rPr>
                        <a:t>”</a:t>
                      </a:r>
                      <a:r>
                        <a:rPr kumimoji="1" lang="ja-JP" altLang="en-US" sz="1400" dirty="0" smtClean="0">
                          <a:latin typeface="Meiryo UI" panose="020B0604030504040204" pitchFamily="50" charset="-128"/>
                          <a:ea typeface="Meiryo UI" panose="020B0604030504040204" pitchFamily="50" charset="-128"/>
                        </a:rPr>
                        <a:t>するような印象的な写真が撮れるよう、（勉強会の開催等にて）個々のスキルアップを図る。</a:t>
                      </a:r>
                      <a:endParaRPr kumimoji="1" lang="ja-JP" altLang="en-US" sz="14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latin typeface="Meiryo UI" panose="020B0604030504040204" pitchFamily="50" charset="-128"/>
                          <a:ea typeface="Meiryo UI" panose="020B0604030504040204" pitchFamily="50" charset="-128"/>
                        </a:rPr>
                        <a:t>全体</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04246">
                <a:tc vMerge="1">
                  <a:txBody>
                    <a:bodyPr/>
                    <a:lstStyle/>
                    <a:p>
                      <a:endParaRPr kumimoji="1" lang="ja-JP" altLang="en-US" sz="14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sz="14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400" dirty="0" smtClean="0">
                          <a:latin typeface="Meiryo UI" panose="020B0604030504040204" pitchFamily="50" charset="-128"/>
                          <a:ea typeface="Meiryo UI" panose="020B0604030504040204" pitchFamily="50" charset="-128"/>
                        </a:rPr>
                        <a:t>名刺２枚渡しの推奨</a:t>
                      </a:r>
                      <a:endParaRPr kumimoji="1" lang="ja-JP" altLang="en-US" sz="14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400" dirty="0" smtClean="0">
                          <a:latin typeface="Meiryo UI" panose="020B0604030504040204" pitchFamily="50" charset="-128"/>
                          <a:ea typeface="Meiryo UI" panose="020B0604030504040204" pitchFamily="50" charset="-128"/>
                        </a:rPr>
                        <a:t>野洲青年会議所の認知度アップを目的に、</a:t>
                      </a:r>
                      <a:r>
                        <a:rPr kumimoji="1" lang="en-US" altLang="ja-JP" sz="1400" dirty="0" smtClean="0">
                          <a:latin typeface="Meiryo UI" panose="020B0604030504040204" pitchFamily="50" charset="-128"/>
                          <a:ea typeface="Meiryo UI" panose="020B0604030504040204" pitchFamily="50" charset="-128"/>
                        </a:rPr>
                        <a:t>JC</a:t>
                      </a:r>
                      <a:r>
                        <a:rPr kumimoji="1" lang="ja-JP" altLang="en-US" sz="1400" dirty="0" smtClean="0">
                          <a:latin typeface="Meiryo UI" panose="020B0604030504040204" pitchFamily="50" charset="-128"/>
                          <a:ea typeface="Meiryo UI" panose="020B0604030504040204" pitchFamily="50" charset="-128"/>
                        </a:rPr>
                        <a:t>活動の時だけでなく、普段の日常生活においても</a:t>
                      </a:r>
                      <a:r>
                        <a:rPr kumimoji="1" lang="en-US" altLang="ja-JP" sz="1400" dirty="0" smtClean="0">
                          <a:latin typeface="Meiryo UI" panose="020B0604030504040204" pitchFamily="50" charset="-128"/>
                          <a:ea typeface="Meiryo UI" panose="020B0604030504040204" pitchFamily="50" charset="-128"/>
                        </a:rPr>
                        <a:t>JC</a:t>
                      </a:r>
                      <a:r>
                        <a:rPr kumimoji="1" lang="ja-JP" altLang="en-US" sz="1400" dirty="0" smtClean="0">
                          <a:latin typeface="Meiryo UI" panose="020B0604030504040204" pitchFamily="50" charset="-128"/>
                          <a:ea typeface="Meiryo UI" panose="020B0604030504040204" pitchFamily="50" charset="-128"/>
                        </a:rPr>
                        <a:t>名刺を配る努力をする。</a:t>
                      </a:r>
                      <a:endParaRPr kumimoji="1" lang="ja-JP" altLang="en-US" sz="14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latin typeface="Meiryo UI" panose="020B0604030504040204" pitchFamily="50" charset="-128"/>
                          <a:ea typeface="Meiryo UI" panose="020B0604030504040204" pitchFamily="50" charset="-128"/>
                        </a:rPr>
                        <a:t>全体</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04246">
                <a:tc vMerge="1">
                  <a:txBody>
                    <a:bodyPr/>
                    <a:lstStyle/>
                    <a:p>
                      <a:endParaRPr kumimoji="1" lang="ja-JP" altLang="en-US" sz="14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sz="14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400" dirty="0" smtClean="0">
                          <a:latin typeface="Meiryo UI" panose="020B0604030504040204" pitchFamily="50" charset="-128"/>
                          <a:ea typeface="Meiryo UI" panose="020B0604030504040204" pitchFamily="50" charset="-128"/>
                        </a:rPr>
                        <a:t>チラシ配布の全体協力</a:t>
                      </a:r>
                      <a:endParaRPr kumimoji="1" lang="ja-JP" altLang="en-US" sz="14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400" dirty="0" smtClean="0">
                          <a:latin typeface="Meiryo UI" panose="020B0604030504040204" pitchFamily="50" charset="-128"/>
                          <a:ea typeface="Meiryo UI" panose="020B0604030504040204" pitchFamily="50" charset="-128"/>
                        </a:rPr>
                        <a:t>多馬力での広報を狙い、全メンバーにてチラシ配布を担う。知り合いや、市内店舗や団体への掲載協力を依頼</a:t>
                      </a:r>
                      <a:r>
                        <a:rPr kumimoji="1" lang="ja-JP" altLang="en-US" sz="1400" smtClean="0">
                          <a:latin typeface="Meiryo UI" panose="020B0604030504040204" pitchFamily="50" charset="-128"/>
                          <a:ea typeface="Meiryo UI" panose="020B0604030504040204" pitchFamily="50" charset="-128"/>
                        </a:rPr>
                        <a:t>する。</a:t>
                      </a:r>
                      <a:endParaRPr kumimoji="1" lang="ja-JP" altLang="en-US" sz="14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400" dirty="0" smtClean="0">
                          <a:latin typeface="Meiryo UI" panose="020B0604030504040204" pitchFamily="50" charset="-128"/>
                          <a:ea typeface="Meiryo UI" panose="020B0604030504040204" pitchFamily="50" charset="-128"/>
                        </a:rPr>
                        <a:t>全体</a:t>
                      </a:r>
                      <a:endParaRPr kumimoji="1" lang="ja-JP" altLang="en-US" sz="14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04246">
                <a:tc vMerge="1">
                  <a:txBody>
                    <a:bodyPr/>
                    <a:lstStyle/>
                    <a:p>
                      <a:endParaRPr kumimoji="1" lang="ja-JP" altLang="en-US" sz="14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sz="14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400" dirty="0" smtClean="0">
                          <a:latin typeface="Meiryo UI" panose="020B0604030504040204" pitchFamily="50" charset="-128"/>
                          <a:ea typeface="Meiryo UI" panose="020B0604030504040204" pitchFamily="50" charset="-128"/>
                        </a:rPr>
                        <a:t>配信サービス登録の推奨</a:t>
                      </a:r>
                      <a:endParaRPr kumimoji="1" lang="en-US" altLang="ja-JP" sz="1400" dirty="0" smtClean="0">
                        <a:latin typeface="Meiryo UI" panose="020B0604030504040204" pitchFamily="50" charset="-128"/>
                        <a:ea typeface="Meiryo UI" panose="020B0604030504040204" pitchFamily="50" charset="-128"/>
                      </a:endParaRPr>
                    </a:p>
                    <a:p>
                      <a:r>
                        <a:rPr kumimoji="1" lang="ja-JP" altLang="en-US" sz="1400" dirty="0" smtClean="0">
                          <a:latin typeface="Meiryo UI" panose="020B0604030504040204" pitchFamily="50" charset="-128"/>
                          <a:ea typeface="Meiryo UI" panose="020B0604030504040204" pitchFamily="50" charset="-128"/>
                        </a:rPr>
                        <a:t>（配信サービス構築後）</a:t>
                      </a:r>
                      <a:endParaRPr kumimoji="1" lang="ja-JP" altLang="en-US" sz="14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400" dirty="0" smtClean="0">
                          <a:latin typeface="Meiryo UI" panose="020B0604030504040204" pitchFamily="50" charset="-128"/>
                          <a:ea typeface="Meiryo UI" panose="020B0604030504040204" pitchFamily="50" charset="-128"/>
                        </a:rPr>
                        <a:t>広報効率化を狙い、オンライン広告を実施する。</a:t>
                      </a:r>
                      <a:endParaRPr kumimoji="1" lang="ja-JP" altLang="en-US" sz="14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400" dirty="0" smtClean="0">
                          <a:latin typeface="Meiryo UI" panose="020B0604030504040204" pitchFamily="50" charset="-128"/>
                          <a:ea typeface="Meiryo UI" panose="020B0604030504040204" pitchFamily="50" charset="-128"/>
                        </a:rPr>
                        <a:t>総務・広報委員会</a:t>
                      </a:r>
                      <a:endParaRPr kumimoji="1" lang="ja-JP" altLang="en-US" sz="14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5" name="スライド番号プレースホルダー 4"/>
          <p:cNvSpPr>
            <a:spLocks noGrp="1"/>
          </p:cNvSpPr>
          <p:nvPr>
            <p:ph type="sldNum" sz="quarter" idx="12"/>
          </p:nvPr>
        </p:nvSpPr>
        <p:spPr/>
        <p:txBody>
          <a:bodyPr/>
          <a:lstStyle/>
          <a:p>
            <a:fld id="{6AAB1FC7-E1A8-456C-AEE7-E79A846A13F4}" type="slidenum">
              <a:rPr kumimoji="1" lang="ja-JP" altLang="en-US" smtClean="0"/>
              <a:t>11</a:t>
            </a:fld>
            <a:endParaRPr kumimoji="1" lang="ja-JP" altLang="en-US"/>
          </a:p>
        </p:txBody>
      </p:sp>
    </p:spTree>
    <p:extLst>
      <p:ext uri="{BB962C8B-B14F-4D97-AF65-F5344CB8AC3E}">
        <p14:creationId xmlns:p14="http://schemas.microsoft.com/office/powerpoint/2010/main" val="278491424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91539" y="286605"/>
            <a:ext cx="8669149" cy="1450757"/>
          </a:xfrm>
        </p:spPr>
        <p:txBody>
          <a:bodyPr/>
          <a:lstStyle/>
          <a:p>
            <a:r>
              <a:rPr kumimoji="1" lang="ja-JP" altLang="en-US" dirty="0" smtClean="0"/>
              <a:t>まとめ</a:t>
            </a:r>
            <a:endParaRPr kumimoji="1" lang="ja-JP" altLang="en-US" dirty="0"/>
          </a:p>
        </p:txBody>
      </p:sp>
      <p:sp>
        <p:nvSpPr>
          <p:cNvPr id="4" name="テキスト ボックス 3"/>
          <p:cNvSpPr txBox="1"/>
          <p:nvPr/>
        </p:nvSpPr>
        <p:spPr>
          <a:xfrm>
            <a:off x="393597" y="2104078"/>
            <a:ext cx="9118806" cy="3462486"/>
          </a:xfrm>
          <a:prstGeom prst="rect">
            <a:avLst/>
          </a:prstGeom>
          <a:noFill/>
        </p:spPr>
        <p:txBody>
          <a:bodyPr wrap="square" rtlCol="0">
            <a:spAutoFit/>
          </a:bodyPr>
          <a:lstStyle/>
          <a:p>
            <a:pPr>
              <a:lnSpc>
                <a:spcPct val="150000"/>
              </a:lnSpc>
            </a:pPr>
            <a:r>
              <a:rPr lang="ja-JP" altLang="en-US" sz="1600" dirty="0" smtClean="0">
                <a:latin typeface="Meiryo UI" panose="020B0604030504040204" pitchFamily="50" charset="-128"/>
                <a:ea typeface="Meiryo UI" panose="020B0604030504040204" pitchFamily="50" charset="-128"/>
              </a:rPr>
              <a:t>広報</a:t>
            </a:r>
            <a:r>
              <a:rPr lang="ja-JP" altLang="en-US" sz="1600" dirty="0">
                <a:latin typeface="Meiryo UI" panose="020B0604030504040204" pitchFamily="50" charset="-128"/>
                <a:ea typeface="Meiryo UI" panose="020B0604030504040204" pitchFamily="50" charset="-128"/>
              </a:rPr>
              <a:t>戦略は、基本的に経営戦略に従うもので、組織全体の経営戦略体系に大きく影響を</a:t>
            </a:r>
            <a:r>
              <a:rPr lang="ja-JP" altLang="en-US" sz="1600" dirty="0" smtClean="0">
                <a:latin typeface="Meiryo UI" panose="020B0604030504040204" pitchFamily="50" charset="-128"/>
                <a:ea typeface="Meiryo UI" panose="020B0604030504040204" pitchFamily="50" charset="-128"/>
              </a:rPr>
              <a:t>受けるものです。</a:t>
            </a:r>
            <a:endParaRPr lang="en-US" altLang="ja-JP" sz="1600" dirty="0" smtClean="0">
              <a:latin typeface="Meiryo UI" panose="020B0604030504040204" pitchFamily="50" charset="-128"/>
              <a:ea typeface="Meiryo UI" panose="020B0604030504040204" pitchFamily="50" charset="-128"/>
            </a:endParaRPr>
          </a:p>
          <a:p>
            <a:pPr>
              <a:lnSpc>
                <a:spcPct val="150000"/>
              </a:lnSpc>
            </a:pPr>
            <a:r>
              <a:rPr lang="ja-JP" altLang="en-US" sz="1600" dirty="0" smtClean="0">
                <a:latin typeface="Meiryo UI" panose="020B0604030504040204" pitchFamily="50" charset="-128"/>
                <a:ea typeface="Meiryo UI" panose="020B0604030504040204" pitchFamily="50" charset="-128"/>
              </a:rPr>
              <a:t>主</a:t>
            </a:r>
            <a:r>
              <a:rPr lang="ja-JP" altLang="en-US" sz="1600" dirty="0">
                <a:latin typeface="Meiryo UI" panose="020B0604030504040204" pitchFamily="50" charset="-128"/>
                <a:ea typeface="Meiryo UI" panose="020B0604030504040204" pitchFamily="50" charset="-128"/>
              </a:rPr>
              <a:t>に</a:t>
            </a:r>
            <a:r>
              <a:rPr lang="ja-JP" altLang="en-US" sz="1600" dirty="0" smtClean="0">
                <a:latin typeface="Meiryo UI" panose="020B0604030504040204" pitchFamily="50" charset="-128"/>
                <a:ea typeface="Meiryo UI" panose="020B0604030504040204" pitchFamily="50" charset="-128"/>
              </a:rPr>
              <a:t>は総務・広報委員会が</a:t>
            </a:r>
            <a:r>
              <a:rPr lang="ja-JP" altLang="en-US" sz="1600" dirty="0">
                <a:latin typeface="Meiryo UI" panose="020B0604030504040204" pitchFamily="50" charset="-128"/>
                <a:ea typeface="Meiryo UI" panose="020B0604030504040204" pitchFamily="50" charset="-128"/>
              </a:rPr>
              <a:t>中心と</a:t>
            </a:r>
            <a:r>
              <a:rPr lang="ja-JP" altLang="en-US" sz="1600" dirty="0" smtClean="0">
                <a:latin typeface="Meiryo UI" panose="020B0604030504040204" pitchFamily="50" charset="-128"/>
                <a:ea typeface="Meiryo UI" panose="020B0604030504040204" pitchFamily="50" charset="-128"/>
              </a:rPr>
              <a:t>なって戦略</a:t>
            </a:r>
            <a:r>
              <a:rPr lang="ja-JP" altLang="en-US" sz="1600" dirty="0">
                <a:latin typeface="Meiryo UI" panose="020B0604030504040204" pitchFamily="50" charset="-128"/>
                <a:ea typeface="Meiryo UI" panose="020B0604030504040204" pitchFamily="50" charset="-128"/>
              </a:rPr>
              <a:t>を策定することが</a:t>
            </a:r>
            <a:r>
              <a:rPr lang="ja-JP" altLang="en-US" sz="1600" dirty="0" smtClean="0">
                <a:latin typeface="Meiryo UI" panose="020B0604030504040204" pitchFamily="50" charset="-128"/>
                <a:ea typeface="Meiryo UI" panose="020B0604030504040204" pitchFamily="50" charset="-128"/>
              </a:rPr>
              <a:t>多いですが、対内外に向けた広報という全社的</a:t>
            </a:r>
            <a:r>
              <a:rPr lang="ja-JP" altLang="en-US" sz="1600" dirty="0">
                <a:latin typeface="Meiryo UI" panose="020B0604030504040204" pitchFamily="50" charset="-128"/>
                <a:ea typeface="Meiryo UI" panose="020B0604030504040204" pitchFamily="50" charset="-128"/>
              </a:rPr>
              <a:t>視野を踏まえ、さらに</a:t>
            </a:r>
            <a:r>
              <a:rPr lang="ja-JP" altLang="en-US" sz="1600" dirty="0" smtClean="0">
                <a:latin typeface="Meiryo UI" panose="020B0604030504040204" pitchFamily="50" charset="-128"/>
                <a:ea typeface="Meiryo UI" panose="020B0604030504040204" pitchFamily="50" charset="-128"/>
              </a:rPr>
              <a:t>は野洲青年会議所全体の経営</a:t>
            </a:r>
            <a:r>
              <a:rPr lang="ja-JP" altLang="en-US" sz="1600" dirty="0">
                <a:latin typeface="Meiryo UI" panose="020B0604030504040204" pitchFamily="50" charset="-128"/>
                <a:ea typeface="Meiryo UI" panose="020B0604030504040204" pitchFamily="50" charset="-128"/>
              </a:rPr>
              <a:t>戦略への影響をも想定しつつ、組織全体としての「広報機能」をどのようにつくり</a:t>
            </a:r>
            <a:r>
              <a:rPr lang="ja-JP" altLang="en-US" sz="1600" dirty="0" smtClean="0">
                <a:latin typeface="Meiryo UI" panose="020B0604030504040204" pitchFamily="50" charset="-128"/>
                <a:ea typeface="Meiryo UI" panose="020B0604030504040204" pitchFamily="50" charset="-128"/>
              </a:rPr>
              <a:t>、どのように運営</a:t>
            </a:r>
            <a:r>
              <a:rPr lang="ja-JP" altLang="en-US" sz="1600" dirty="0">
                <a:latin typeface="Meiryo UI" panose="020B0604030504040204" pitchFamily="50" charset="-128"/>
                <a:ea typeface="Meiryo UI" panose="020B0604030504040204" pitchFamily="50" charset="-128"/>
              </a:rPr>
              <a:t>するかという</a:t>
            </a:r>
            <a:r>
              <a:rPr lang="ja-JP" altLang="en-US" sz="1600" dirty="0" smtClean="0">
                <a:latin typeface="Meiryo UI" panose="020B0604030504040204" pitchFamily="50" charset="-128"/>
                <a:ea typeface="Meiryo UI" panose="020B0604030504040204" pitchFamily="50" charset="-128"/>
              </a:rPr>
              <a:t>視点をもって策定</a:t>
            </a:r>
            <a:r>
              <a:rPr lang="ja-JP" altLang="en-US" sz="1600" dirty="0">
                <a:latin typeface="Meiryo UI" panose="020B0604030504040204" pitchFamily="50" charset="-128"/>
                <a:ea typeface="Meiryo UI" panose="020B0604030504040204" pitchFamily="50" charset="-128"/>
              </a:rPr>
              <a:t>されなければ</a:t>
            </a:r>
            <a:r>
              <a:rPr lang="ja-JP" altLang="en-US" sz="1600" dirty="0" smtClean="0">
                <a:latin typeface="Meiryo UI" panose="020B0604030504040204" pitchFamily="50" charset="-128"/>
                <a:ea typeface="Meiryo UI" panose="020B0604030504040204" pitchFamily="50" charset="-128"/>
              </a:rPr>
              <a:t>なりません。</a:t>
            </a:r>
            <a:endParaRPr lang="en-US" altLang="ja-JP" sz="1600" dirty="0" smtClean="0">
              <a:latin typeface="Meiryo UI" panose="020B0604030504040204" pitchFamily="50" charset="-128"/>
              <a:ea typeface="Meiryo UI" panose="020B0604030504040204" pitchFamily="50" charset="-128"/>
            </a:endParaRPr>
          </a:p>
          <a:p>
            <a:pPr>
              <a:lnSpc>
                <a:spcPct val="150000"/>
              </a:lnSpc>
            </a:pPr>
            <a:endParaRPr lang="en-US" altLang="ja-JP" sz="1600" dirty="0">
              <a:latin typeface="Meiryo UI" panose="020B0604030504040204" pitchFamily="50" charset="-128"/>
              <a:ea typeface="Meiryo UI" panose="020B0604030504040204" pitchFamily="50" charset="-128"/>
            </a:endParaRPr>
          </a:p>
          <a:p>
            <a:pPr>
              <a:lnSpc>
                <a:spcPct val="150000"/>
              </a:lnSpc>
            </a:pPr>
            <a:r>
              <a:rPr lang="ja-JP" altLang="en-US" sz="1600" b="1" dirty="0" smtClean="0">
                <a:latin typeface="Meiryo UI" panose="020B0604030504040204" pitchFamily="50" charset="-128"/>
                <a:ea typeface="Meiryo UI" panose="020B0604030504040204" pitchFamily="50" charset="-128"/>
              </a:rPr>
              <a:t>⑴広報は、一方通行の</a:t>
            </a:r>
            <a:r>
              <a:rPr lang="en-US" altLang="ja-JP" sz="1600" b="1" dirty="0" smtClean="0">
                <a:latin typeface="Meiryo UI" panose="020B0604030504040204" pitchFamily="50" charset="-128"/>
                <a:ea typeface="Meiryo UI" panose="020B0604030504040204" pitchFamily="50" charset="-128"/>
              </a:rPr>
              <a:t>”</a:t>
            </a:r>
            <a:r>
              <a:rPr lang="ja-JP" altLang="en-US" sz="1600" b="1" dirty="0" smtClean="0">
                <a:latin typeface="Meiryo UI" panose="020B0604030504040204" pitchFamily="50" charset="-128"/>
                <a:ea typeface="Meiryo UI" panose="020B0604030504040204" pitchFamily="50" charset="-128"/>
              </a:rPr>
              <a:t>発信</a:t>
            </a:r>
            <a:r>
              <a:rPr lang="en-US" altLang="ja-JP" sz="1600" b="1" dirty="0" smtClean="0">
                <a:latin typeface="Meiryo UI" panose="020B0604030504040204" pitchFamily="50" charset="-128"/>
                <a:ea typeface="Meiryo UI" panose="020B0604030504040204" pitchFamily="50" charset="-128"/>
              </a:rPr>
              <a:t>”</a:t>
            </a:r>
            <a:r>
              <a:rPr lang="ja-JP" altLang="en-US" sz="1600" b="1" dirty="0" smtClean="0">
                <a:latin typeface="Meiryo UI" panose="020B0604030504040204" pitchFamily="50" charset="-128"/>
                <a:ea typeface="Meiryo UI" panose="020B0604030504040204" pitchFamily="50" charset="-128"/>
              </a:rPr>
              <a:t>ではなく、対内外を含めた</a:t>
            </a:r>
            <a:r>
              <a:rPr lang="en-US" altLang="ja-JP" sz="1600" b="1" dirty="0" smtClean="0">
                <a:latin typeface="Meiryo UI" panose="020B0604030504040204" pitchFamily="50" charset="-128"/>
                <a:ea typeface="Meiryo UI" panose="020B0604030504040204" pitchFamily="50" charset="-128"/>
              </a:rPr>
              <a:t>”</a:t>
            </a:r>
            <a:r>
              <a:rPr lang="ja-JP" altLang="en-US" sz="1600" b="1" dirty="0" smtClean="0">
                <a:latin typeface="Meiryo UI" panose="020B0604030504040204" pitchFamily="50" charset="-128"/>
                <a:ea typeface="Meiryo UI" panose="020B0604030504040204" pitchFamily="50" charset="-128"/>
              </a:rPr>
              <a:t>コミュニケーション</a:t>
            </a:r>
            <a:r>
              <a:rPr lang="en-US" altLang="ja-JP" sz="1600" b="1" dirty="0" smtClean="0">
                <a:latin typeface="Meiryo UI" panose="020B0604030504040204" pitchFamily="50" charset="-128"/>
                <a:ea typeface="Meiryo UI" panose="020B0604030504040204" pitchFamily="50" charset="-128"/>
              </a:rPr>
              <a:t>”</a:t>
            </a:r>
            <a:r>
              <a:rPr lang="ja-JP" altLang="en-US" sz="1600" b="1" dirty="0" smtClean="0">
                <a:latin typeface="Meiryo UI" panose="020B0604030504040204" pitchFamily="50" charset="-128"/>
                <a:ea typeface="Meiryo UI" panose="020B0604030504040204" pitchFamily="50" charset="-128"/>
              </a:rPr>
              <a:t>が主体となった宣伝活動である。</a:t>
            </a:r>
            <a:endParaRPr lang="en-US" altLang="ja-JP" sz="1600" b="1" dirty="0" smtClean="0">
              <a:latin typeface="Meiryo UI" panose="020B0604030504040204" pitchFamily="50" charset="-128"/>
              <a:ea typeface="Meiryo UI" panose="020B0604030504040204" pitchFamily="50" charset="-128"/>
            </a:endParaRPr>
          </a:p>
          <a:p>
            <a:pPr>
              <a:lnSpc>
                <a:spcPct val="150000"/>
              </a:lnSpc>
            </a:pPr>
            <a:r>
              <a:rPr lang="ja-JP" altLang="en-US" sz="1600" b="1" dirty="0" smtClean="0">
                <a:latin typeface="Meiryo UI" panose="020B0604030504040204" pitchFamily="50" charset="-128"/>
                <a:ea typeface="Meiryo UI" panose="020B0604030504040204" pitchFamily="50" charset="-128"/>
              </a:rPr>
              <a:t>⑵野洲青年会議所の資源状況を考えると、全員で取り組まなければ、効果的な広報には繋がらない。</a:t>
            </a:r>
            <a:endParaRPr lang="en-US" altLang="ja-JP" sz="1600" b="1" dirty="0" smtClean="0">
              <a:latin typeface="Meiryo UI" panose="020B0604030504040204" pitchFamily="50" charset="-128"/>
              <a:ea typeface="Meiryo UI" panose="020B0604030504040204" pitchFamily="50" charset="-128"/>
            </a:endParaRPr>
          </a:p>
          <a:p>
            <a:pPr>
              <a:lnSpc>
                <a:spcPct val="150000"/>
              </a:lnSpc>
            </a:pPr>
            <a:endParaRPr lang="en-US" altLang="ja-JP" sz="1600" dirty="0">
              <a:latin typeface="Meiryo UI" panose="020B0604030504040204" pitchFamily="50" charset="-128"/>
              <a:ea typeface="Meiryo UI" panose="020B0604030504040204" pitchFamily="50" charset="-128"/>
            </a:endParaRPr>
          </a:p>
          <a:p>
            <a:pPr>
              <a:lnSpc>
                <a:spcPct val="150000"/>
              </a:lnSpc>
            </a:pPr>
            <a:r>
              <a:rPr lang="ja-JP" altLang="en-US" sz="1800" b="1" dirty="0" smtClean="0">
                <a:solidFill>
                  <a:srgbClr val="FF0000"/>
                </a:solidFill>
                <a:latin typeface="Meiryo UI" panose="020B0604030504040204" pitchFamily="50" charset="-128"/>
                <a:ea typeface="Meiryo UI" panose="020B0604030504040204" pitchFamily="50" charset="-128"/>
              </a:rPr>
              <a:t>この二点を踏まえ、今後の野洲青年会議所の発展を願い、全員で更なる活躍を勝ち取りましょう。</a:t>
            </a:r>
            <a:endParaRPr lang="ja-JP" altLang="en-US" sz="1800" b="1" dirty="0">
              <a:solidFill>
                <a:srgbClr val="FF0000"/>
              </a:solidFill>
              <a:latin typeface="Meiryo UI" panose="020B0604030504040204" pitchFamily="50" charset="-128"/>
              <a:ea typeface="Meiryo UI" panose="020B0604030504040204" pitchFamily="50" charset="-128"/>
            </a:endParaRPr>
          </a:p>
        </p:txBody>
      </p:sp>
      <p:sp>
        <p:nvSpPr>
          <p:cNvPr id="3" name="スライド番号プレースホルダー 2"/>
          <p:cNvSpPr>
            <a:spLocks noGrp="1"/>
          </p:cNvSpPr>
          <p:nvPr>
            <p:ph type="sldNum" sz="quarter" idx="12"/>
          </p:nvPr>
        </p:nvSpPr>
        <p:spPr/>
        <p:txBody>
          <a:bodyPr/>
          <a:lstStyle/>
          <a:p>
            <a:fld id="{6AAB1FC7-E1A8-456C-AEE7-E79A846A13F4}" type="slidenum">
              <a:rPr kumimoji="1" lang="ja-JP" altLang="en-US" smtClean="0"/>
              <a:t>12</a:t>
            </a:fld>
            <a:endParaRPr kumimoji="1" lang="ja-JP" altLang="en-US"/>
          </a:p>
        </p:txBody>
      </p:sp>
    </p:spTree>
    <p:extLst>
      <p:ext uri="{BB962C8B-B14F-4D97-AF65-F5344CB8AC3E}">
        <p14:creationId xmlns:p14="http://schemas.microsoft.com/office/powerpoint/2010/main" val="329086538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996066" y="933691"/>
            <a:ext cx="6876690" cy="733425"/>
          </a:xfrm>
        </p:spPr>
        <p:txBody>
          <a:bodyPr/>
          <a:lstStyle/>
          <a:p>
            <a:r>
              <a:rPr lang="ja-JP" altLang="en-US" dirty="0" smtClean="0">
                <a:latin typeface="+mn-ea"/>
              </a:rPr>
              <a:t>勉強会の目的</a:t>
            </a:r>
            <a:endParaRPr kumimoji="1" lang="ja-JP" altLang="en-US" dirty="0"/>
          </a:p>
        </p:txBody>
      </p:sp>
      <p:sp>
        <p:nvSpPr>
          <p:cNvPr id="4" name="テキスト ボックス 3"/>
          <p:cNvSpPr txBox="1"/>
          <p:nvPr/>
        </p:nvSpPr>
        <p:spPr>
          <a:xfrm>
            <a:off x="996066" y="1851949"/>
            <a:ext cx="8101635" cy="3831818"/>
          </a:xfrm>
          <a:prstGeom prst="rect">
            <a:avLst/>
          </a:prstGeom>
          <a:noFill/>
        </p:spPr>
        <p:txBody>
          <a:bodyPr wrap="square" rtlCol="0">
            <a:spAutoFit/>
          </a:bodyPr>
          <a:lstStyle/>
          <a:p>
            <a:pPr>
              <a:lnSpc>
                <a:spcPct val="150000"/>
              </a:lnSpc>
            </a:pPr>
            <a:r>
              <a:rPr lang="ja-JP" altLang="en-US" sz="1800" dirty="0" smtClean="0">
                <a:latin typeface="Meiryo UI" panose="020B0604030504040204" pitchFamily="50" charset="-128"/>
                <a:ea typeface="Meiryo UI" panose="020B0604030504040204" pitchFamily="50" charset="-128"/>
              </a:rPr>
              <a:t>野洲青年会議所において、広報に携わる委員会の設置があるものの、現状では有効な資源（予算、ヒト）を最大限に活用できておらず、効果的な広報活動が出来ていない。</a:t>
            </a:r>
            <a:endParaRPr lang="en-US" altLang="ja-JP" sz="1800" dirty="0" smtClean="0">
              <a:latin typeface="Meiryo UI" panose="020B0604030504040204" pitchFamily="50" charset="-128"/>
              <a:ea typeface="Meiryo UI" panose="020B0604030504040204" pitchFamily="50" charset="-128"/>
            </a:endParaRPr>
          </a:p>
          <a:p>
            <a:pPr>
              <a:lnSpc>
                <a:spcPct val="150000"/>
              </a:lnSpc>
            </a:pPr>
            <a:r>
              <a:rPr lang="ja-JP" altLang="en-US" sz="1800" dirty="0">
                <a:latin typeface="Meiryo UI" panose="020B0604030504040204" pitchFamily="50" charset="-128"/>
                <a:ea typeface="Meiryo UI" panose="020B0604030504040204" pitchFamily="50" charset="-128"/>
              </a:rPr>
              <a:t>特</a:t>
            </a:r>
            <a:r>
              <a:rPr lang="ja-JP" altLang="en-US" sz="1800" dirty="0" smtClean="0">
                <a:latin typeface="Meiryo UI" panose="020B0604030504040204" pitchFamily="50" charset="-128"/>
                <a:ea typeface="Meiryo UI" panose="020B0604030504040204" pitchFamily="50" charset="-128"/>
              </a:rPr>
              <a:t>に、ヒトの資源においては、各個人のノウハウや発信スキルによって、効果も大きく左右され、効果かつ効率的な活動には至っていないのが現況である。</a:t>
            </a:r>
            <a:endParaRPr lang="en-US" altLang="ja-JP" sz="1800" dirty="0" smtClean="0">
              <a:latin typeface="Meiryo UI" panose="020B0604030504040204" pitchFamily="50" charset="-128"/>
              <a:ea typeface="Meiryo UI" panose="020B0604030504040204" pitchFamily="50" charset="-128"/>
            </a:endParaRPr>
          </a:p>
          <a:p>
            <a:pPr>
              <a:lnSpc>
                <a:spcPct val="150000"/>
              </a:lnSpc>
            </a:pPr>
            <a:r>
              <a:rPr lang="ja-JP" altLang="en-US" sz="1800" dirty="0">
                <a:latin typeface="Meiryo UI" panose="020B0604030504040204" pitchFamily="50" charset="-128"/>
                <a:ea typeface="Meiryo UI" panose="020B0604030504040204" pitchFamily="50" charset="-128"/>
              </a:rPr>
              <a:t>限</a:t>
            </a:r>
            <a:r>
              <a:rPr lang="ja-JP" altLang="en-US" sz="1800" dirty="0" smtClean="0">
                <a:latin typeface="Meiryo UI" panose="020B0604030504040204" pitchFamily="50" charset="-128"/>
                <a:ea typeface="Meiryo UI" panose="020B0604030504040204" pitchFamily="50" charset="-128"/>
              </a:rPr>
              <a:t>りあ</a:t>
            </a:r>
            <a:r>
              <a:rPr lang="ja-JP" altLang="en-US" sz="1800" dirty="0">
                <a:latin typeface="Meiryo UI" panose="020B0604030504040204" pitchFamily="50" charset="-128"/>
                <a:ea typeface="Meiryo UI" panose="020B0604030504040204" pitchFamily="50" charset="-128"/>
              </a:rPr>
              <a:t>る</a:t>
            </a:r>
            <a:r>
              <a:rPr lang="ja-JP" altLang="en-US" sz="1800" dirty="0" smtClean="0">
                <a:latin typeface="Meiryo UI" panose="020B0604030504040204" pitchFamily="50" charset="-128"/>
                <a:ea typeface="Meiryo UI" panose="020B0604030504040204" pitchFamily="50" charset="-128"/>
              </a:rPr>
              <a:t>野洲青年会議所のメンバー全員が、本来の広報の意味を深く理解したうえで、全員が相互扶助の関係を保ちながら広報活動を行うことで、今ある資源を最大限に生かした効果的な広報活動が期待できる。</a:t>
            </a:r>
            <a:endParaRPr lang="en-US" altLang="ja-JP" sz="1800" dirty="0" smtClean="0">
              <a:latin typeface="Meiryo UI" panose="020B0604030504040204" pitchFamily="50" charset="-128"/>
              <a:ea typeface="Meiryo UI" panose="020B0604030504040204" pitchFamily="50" charset="-128"/>
            </a:endParaRPr>
          </a:p>
          <a:p>
            <a:pPr>
              <a:lnSpc>
                <a:spcPct val="150000"/>
              </a:lnSpc>
            </a:pPr>
            <a:r>
              <a:rPr lang="ja-JP" altLang="en-US" sz="1800" dirty="0" smtClean="0">
                <a:latin typeface="Meiryo UI" panose="020B0604030504040204" pitchFamily="50" charset="-128"/>
                <a:ea typeface="Meiryo UI" panose="020B0604030504040204" pitchFamily="50" charset="-128"/>
              </a:rPr>
              <a:t>よって、本勉強会は、野洲青年会議所全体の広報知識レベルの向上と個々のスキルアップを目的とする。</a:t>
            </a:r>
            <a:endParaRPr kumimoji="1" lang="ja-JP" altLang="en-US" sz="1800" dirty="0">
              <a:latin typeface="Meiryo UI" panose="020B0604030504040204" pitchFamily="50" charset="-128"/>
              <a:ea typeface="Meiryo UI" panose="020B0604030504040204" pitchFamily="50" charset="-128"/>
            </a:endParaRPr>
          </a:p>
        </p:txBody>
      </p:sp>
      <p:sp>
        <p:nvSpPr>
          <p:cNvPr id="3" name="スライド番号プレースホルダー 2"/>
          <p:cNvSpPr>
            <a:spLocks noGrp="1"/>
          </p:cNvSpPr>
          <p:nvPr>
            <p:ph type="sldNum" sz="quarter" idx="12"/>
          </p:nvPr>
        </p:nvSpPr>
        <p:spPr/>
        <p:txBody>
          <a:bodyPr/>
          <a:lstStyle/>
          <a:p>
            <a:fld id="{6AAB1FC7-E1A8-456C-AEE7-E79A846A13F4}" type="slidenum">
              <a:rPr kumimoji="1" lang="ja-JP" altLang="en-US" smtClean="0"/>
              <a:t>2</a:t>
            </a:fld>
            <a:endParaRPr kumimoji="1" lang="ja-JP" altLang="en-US"/>
          </a:p>
        </p:txBody>
      </p:sp>
    </p:spTree>
    <p:extLst>
      <p:ext uri="{BB962C8B-B14F-4D97-AF65-F5344CB8AC3E}">
        <p14:creationId xmlns:p14="http://schemas.microsoft.com/office/powerpoint/2010/main" val="211051344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latin typeface="+mn-ea"/>
              </a:rPr>
              <a:t>1-1</a:t>
            </a:r>
            <a:r>
              <a:rPr lang="ja-JP" altLang="en-US" dirty="0" smtClean="0">
                <a:latin typeface="+mn-ea"/>
              </a:rPr>
              <a:t>）広報の理解</a:t>
            </a:r>
            <a:endParaRPr kumimoji="1" lang="ja-JP" altLang="en-US" dirty="0"/>
          </a:p>
        </p:txBody>
      </p:sp>
      <p:sp>
        <p:nvSpPr>
          <p:cNvPr id="3" name="テキスト ボックス 2"/>
          <p:cNvSpPr txBox="1"/>
          <p:nvPr/>
        </p:nvSpPr>
        <p:spPr>
          <a:xfrm>
            <a:off x="962355" y="1921946"/>
            <a:ext cx="8101635" cy="1122871"/>
          </a:xfrm>
          <a:prstGeom prst="rect">
            <a:avLst/>
          </a:prstGeom>
          <a:noFill/>
        </p:spPr>
        <p:txBody>
          <a:bodyPr wrap="square" rtlCol="0">
            <a:spAutoFit/>
          </a:bodyPr>
          <a:lstStyle/>
          <a:p>
            <a:pPr>
              <a:lnSpc>
                <a:spcPct val="150000"/>
              </a:lnSpc>
            </a:pPr>
            <a:r>
              <a:rPr lang="ja-JP" altLang="en-US" sz="2400" b="1" dirty="0">
                <a:solidFill>
                  <a:srgbClr val="002060"/>
                </a:solidFill>
                <a:latin typeface="Meiryo UI" panose="020B0604030504040204" pitchFamily="50" charset="-128"/>
                <a:ea typeface="Meiryo UI" panose="020B0604030504040204" pitchFamily="50" charset="-128"/>
              </a:rPr>
              <a:t>≪</a:t>
            </a:r>
            <a:r>
              <a:rPr lang="en-US" altLang="ja-JP" sz="2400" b="1" dirty="0" smtClean="0">
                <a:solidFill>
                  <a:srgbClr val="002060"/>
                </a:solidFill>
                <a:latin typeface="Meiryo UI" panose="020B0604030504040204" pitchFamily="50" charset="-128"/>
                <a:ea typeface="Meiryo UI" panose="020B0604030504040204" pitchFamily="50" charset="-128"/>
              </a:rPr>
              <a:t>Question</a:t>
            </a:r>
            <a:r>
              <a:rPr lang="ja-JP" altLang="en-US" sz="2400" b="1" dirty="0" smtClean="0">
                <a:solidFill>
                  <a:srgbClr val="002060"/>
                </a:solidFill>
                <a:latin typeface="Meiryo UI" panose="020B0604030504040204" pitchFamily="50" charset="-128"/>
                <a:ea typeface="Meiryo UI" panose="020B0604030504040204" pitchFamily="50" charset="-128"/>
              </a:rPr>
              <a:t>≫</a:t>
            </a:r>
            <a:endParaRPr lang="en-US" altLang="ja-JP" sz="2400" b="1" dirty="0" smtClean="0">
              <a:solidFill>
                <a:srgbClr val="002060"/>
              </a:solidFill>
              <a:latin typeface="Meiryo UI" panose="020B0604030504040204" pitchFamily="50" charset="-128"/>
              <a:ea typeface="Meiryo UI" panose="020B0604030504040204" pitchFamily="50" charset="-128"/>
            </a:endParaRPr>
          </a:p>
          <a:p>
            <a:pPr>
              <a:lnSpc>
                <a:spcPct val="150000"/>
              </a:lnSpc>
            </a:pPr>
            <a:r>
              <a:rPr lang="ja-JP" altLang="en-US" sz="2400" b="1" dirty="0" smtClean="0">
                <a:solidFill>
                  <a:srgbClr val="002060"/>
                </a:solidFill>
                <a:latin typeface="Meiryo UI" panose="020B0604030504040204" pitchFamily="50" charset="-128"/>
                <a:ea typeface="Meiryo UI" panose="020B0604030504040204" pitchFamily="50" charset="-128"/>
              </a:rPr>
              <a:t>　　広告と広報の違いとは？？</a:t>
            </a:r>
            <a:endParaRPr lang="en-US" altLang="ja-JP" sz="2400" b="1" dirty="0" smtClean="0">
              <a:solidFill>
                <a:srgbClr val="002060"/>
              </a:solidFill>
              <a:latin typeface="Meiryo UI" panose="020B0604030504040204" pitchFamily="50" charset="-128"/>
              <a:ea typeface="Meiryo UI" panose="020B0604030504040204" pitchFamily="50" charset="-128"/>
            </a:endParaRPr>
          </a:p>
        </p:txBody>
      </p:sp>
      <p:sp>
        <p:nvSpPr>
          <p:cNvPr id="4" name="テキスト ボックス 3"/>
          <p:cNvSpPr txBox="1"/>
          <p:nvPr/>
        </p:nvSpPr>
        <p:spPr>
          <a:xfrm>
            <a:off x="2916820" y="3441029"/>
            <a:ext cx="6759615" cy="507639"/>
          </a:xfrm>
          <a:prstGeom prst="rect">
            <a:avLst/>
          </a:prstGeom>
          <a:noFill/>
        </p:spPr>
        <p:txBody>
          <a:bodyPr wrap="square" rtlCol="0">
            <a:spAutoFit/>
          </a:bodyPr>
          <a:lstStyle/>
          <a:p>
            <a:pPr>
              <a:lnSpc>
                <a:spcPct val="150000"/>
              </a:lnSpc>
            </a:pPr>
            <a:r>
              <a:rPr lang="ja-JP" altLang="ja-JP" b="1" dirty="0">
                <a:latin typeface="Meiryo UI" panose="020B0604030504040204" pitchFamily="50" charset="-128"/>
                <a:ea typeface="Meiryo UI" panose="020B0604030504040204" pitchFamily="50" charset="-128"/>
              </a:rPr>
              <a:t>新聞や雑誌、テレビなどの広告枠を買って商品や企業の宣伝を行う</a:t>
            </a:r>
            <a:r>
              <a:rPr lang="ja-JP" altLang="ja-JP" b="1" dirty="0" smtClean="0">
                <a:latin typeface="Meiryo UI" panose="020B0604030504040204" pitchFamily="50" charset="-128"/>
                <a:ea typeface="Meiryo UI" panose="020B0604030504040204" pitchFamily="50" charset="-128"/>
              </a:rPr>
              <a:t>こと</a:t>
            </a:r>
            <a:r>
              <a:rPr lang="ja-JP" altLang="en-US" b="1" dirty="0" smtClean="0">
                <a:latin typeface="Meiryo UI" panose="020B0604030504040204" pitchFamily="50" charset="-128"/>
                <a:ea typeface="Meiryo UI" panose="020B0604030504040204" pitchFamily="50" charset="-128"/>
              </a:rPr>
              <a:t>。</a:t>
            </a:r>
            <a:endParaRPr lang="ja-JP" altLang="en-US" sz="1800" b="1" dirty="0">
              <a:latin typeface="Meiryo UI" panose="020B0604030504040204" pitchFamily="50" charset="-128"/>
              <a:ea typeface="Meiryo UI" panose="020B0604030504040204" pitchFamily="50" charset="-128"/>
            </a:endParaRPr>
          </a:p>
        </p:txBody>
      </p:sp>
      <p:sp>
        <p:nvSpPr>
          <p:cNvPr id="5" name="正方形/長方形 4"/>
          <p:cNvSpPr/>
          <p:nvPr/>
        </p:nvSpPr>
        <p:spPr>
          <a:xfrm>
            <a:off x="763297" y="3373446"/>
            <a:ext cx="1261884" cy="523220"/>
          </a:xfrm>
          <a:prstGeom prst="rect">
            <a:avLst/>
          </a:prstGeom>
          <a:noFill/>
        </p:spPr>
        <p:txBody>
          <a:bodyPr wrap="none" lIns="91440" tIns="45720" rIns="91440" bIns="45720">
            <a:spAutoFit/>
          </a:bodyPr>
          <a:lstStyle/>
          <a:p>
            <a:pPr algn="ctr"/>
            <a:r>
              <a:rPr lang="ja-JP" altLang="en-US" sz="2800" dirty="0">
                <a:ln w="0"/>
                <a:solidFill>
                  <a:srgbClr val="00B050"/>
                </a:solidFill>
                <a:effectLst>
                  <a:outerShdw blurRad="38100" dist="19050" dir="2700000" algn="tl" rotWithShape="0">
                    <a:schemeClr val="dk1">
                      <a:alpha val="40000"/>
                    </a:schemeClr>
                  </a:outerShdw>
                </a:effectLst>
                <a:latin typeface="Meiryo UI" panose="020B0604030504040204" pitchFamily="50" charset="-128"/>
                <a:ea typeface="Meiryo UI" panose="020B0604030504040204" pitchFamily="50" charset="-128"/>
              </a:rPr>
              <a:t>◆</a:t>
            </a:r>
            <a:r>
              <a:rPr lang="ja-JP" altLang="en-US" sz="2800" dirty="0" smtClean="0">
                <a:ln w="0"/>
                <a:solidFill>
                  <a:srgbClr val="00B050"/>
                </a:solidFill>
                <a:effectLst>
                  <a:outerShdw blurRad="38100" dist="19050" dir="2700000" algn="tl" rotWithShape="0">
                    <a:schemeClr val="dk1">
                      <a:alpha val="40000"/>
                    </a:schemeClr>
                  </a:outerShdw>
                </a:effectLst>
                <a:latin typeface="Meiryo UI" panose="020B0604030504040204" pitchFamily="50" charset="-128"/>
                <a:ea typeface="Meiryo UI" panose="020B0604030504040204" pitchFamily="50" charset="-128"/>
              </a:rPr>
              <a:t>広告</a:t>
            </a:r>
            <a:endParaRPr lang="ja-JP" altLang="en-US" sz="2800" b="0" cap="none" spc="0" dirty="0">
              <a:ln w="0"/>
              <a:solidFill>
                <a:srgbClr val="00B050"/>
              </a:solidFill>
              <a:effectLst>
                <a:outerShdw blurRad="38100" dist="19050" dir="2700000" algn="tl" rotWithShape="0">
                  <a:schemeClr val="dk1">
                    <a:alpha val="40000"/>
                  </a:schemeClr>
                </a:outerShdw>
              </a:effectLst>
              <a:latin typeface="Meiryo UI" panose="020B0604030504040204" pitchFamily="50" charset="-128"/>
              <a:ea typeface="Meiryo UI" panose="020B0604030504040204" pitchFamily="50" charset="-128"/>
            </a:endParaRPr>
          </a:p>
        </p:txBody>
      </p:sp>
      <p:sp>
        <p:nvSpPr>
          <p:cNvPr id="6" name="動作設定ボタン: サウンド 5">
            <a:hlinkClick r:id="" action="ppaction://noaction" highlightClick="1">
              <a:snd r:embed="rId2" name="applause.wav"/>
            </a:hlinkClick>
          </p:cNvPr>
          <p:cNvSpPr/>
          <p:nvPr/>
        </p:nvSpPr>
        <p:spPr>
          <a:xfrm>
            <a:off x="2245487" y="4133252"/>
            <a:ext cx="763930" cy="720000"/>
          </a:xfrm>
          <a:prstGeom prst="actionButtonSound">
            <a:avLst/>
          </a:prstGeom>
          <a:ln>
            <a:noFill/>
          </a:ln>
        </p:spPr>
        <p:style>
          <a:lnRef idx="2">
            <a:schemeClr val="accent4"/>
          </a:lnRef>
          <a:fillRef idx="1">
            <a:schemeClr val="lt1"/>
          </a:fillRef>
          <a:effectRef idx="0">
            <a:schemeClr val="accent4"/>
          </a:effectRef>
          <a:fontRef idx="minor">
            <a:schemeClr val="dk1"/>
          </a:fontRef>
        </p:style>
        <p:txBody>
          <a:bodyPr rtlCol="0" anchor="ctr"/>
          <a:lstStyle/>
          <a:p>
            <a:pPr algn="ctr"/>
            <a:endParaRPr kumimoji="1" lang="ja-JP" altLang="en-US"/>
          </a:p>
        </p:txBody>
      </p:sp>
      <p:sp>
        <p:nvSpPr>
          <p:cNvPr id="7" name="正方形/長方形 6"/>
          <p:cNvSpPr/>
          <p:nvPr/>
        </p:nvSpPr>
        <p:spPr>
          <a:xfrm>
            <a:off x="763297" y="4191127"/>
            <a:ext cx="1261884" cy="523220"/>
          </a:xfrm>
          <a:prstGeom prst="rect">
            <a:avLst/>
          </a:prstGeom>
          <a:noFill/>
        </p:spPr>
        <p:txBody>
          <a:bodyPr wrap="none" lIns="91440" tIns="45720" rIns="91440" bIns="45720">
            <a:spAutoFit/>
          </a:bodyPr>
          <a:lstStyle/>
          <a:p>
            <a:pPr algn="ctr"/>
            <a:r>
              <a:rPr lang="ja-JP" altLang="en-US" sz="2800" dirty="0" smtClean="0">
                <a:ln w="0"/>
                <a:solidFill>
                  <a:srgbClr val="FF0000"/>
                </a:solidFill>
                <a:effectLst>
                  <a:outerShdw blurRad="38100" dist="19050" dir="2700000" algn="tl" rotWithShape="0">
                    <a:schemeClr val="dk1">
                      <a:alpha val="40000"/>
                    </a:schemeClr>
                  </a:outerShdw>
                </a:effectLst>
                <a:latin typeface="Meiryo UI" panose="020B0604030504040204" pitchFamily="50" charset="-128"/>
                <a:ea typeface="Meiryo UI" panose="020B0604030504040204" pitchFamily="50" charset="-128"/>
              </a:rPr>
              <a:t>◆広報</a:t>
            </a:r>
            <a:endParaRPr lang="ja-JP" altLang="en-US" sz="2800" b="0" cap="none" spc="0" dirty="0">
              <a:ln w="0"/>
              <a:solidFill>
                <a:srgbClr val="FF0000"/>
              </a:solidFill>
              <a:effectLst>
                <a:outerShdw blurRad="38100" dist="19050" dir="2700000" algn="tl" rotWithShape="0">
                  <a:schemeClr val="dk1">
                    <a:alpha val="40000"/>
                  </a:schemeClr>
                </a:outerShdw>
              </a:effectLst>
              <a:latin typeface="Meiryo UI" panose="020B0604030504040204" pitchFamily="50" charset="-128"/>
              <a:ea typeface="Meiryo UI" panose="020B0604030504040204" pitchFamily="50" charset="-128"/>
            </a:endParaRPr>
          </a:p>
        </p:txBody>
      </p:sp>
      <p:sp>
        <p:nvSpPr>
          <p:cNvPr id="8" name="動作設定ボタン: ドキュメント 7">
            <a:hlinkClick r:id="" action="ppaction://noaction" highlightClick="1"/>
          </p:cNvPr>
          <p:cNvSpPr/>
          <p:nvPr/>
        </p:nvSpPr>
        <p:spPr>
          <a:xfrm>
            <a:off x="2152890" y="3305834"/>
            <a:ext cx="720000" cy="720000"/>
          </a:xfrm>
          <a:prstGeom prst="actionButtonDocumen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9" name="テキスト ボックス 8"/>
          <p:cNvSpPr txBox="1"/>
          <p:nvPr/>
        </p:nvSpPr>
        <p:spPr>
          <a:xfrm>
            <a:off x="2916820" y="4227932"/>
            <a:ext cx="6759615" cy="864917"/>
          </a:xfrm>
          <a:prstGeom prst="rect">
            <a:avLst/>
          </a:prstGeom>
          <a:noFill/>
        </p:spPr>
        <p:txBody>
          <a:bodyPr wrap="square" rtlCol="0">
            <a:spAutoFit/>
          </a:bodyPr>
          <a:lstStyle/>
          <a:p>
            <a:pPr>
              <a:lnSpc>
                <a:spcPct val="150000"/>
              </a:lnSpc>
            </a:pPr>
            <a:r>
              <a:rPr lang="ja-JP" altLang="ja-JP" b="1" dirty="0">
                <a:latin typeface="Meiryo UI" panose="020B0604030504040204" pitchFamily="50" charset="-128"/>
                <a:ea typeface="Meiryo UI" panose="020B0604030504040204" pitchFamily="50" charset="-128"/>
              </a:rPr>
              <a:t>情報を受発信する</a:t>
            </a:r>
            <a:r>
              <a:rPr lang="ja-JP" altLang="ja-JP" b="1" dirty="0" smtClean="0">
                <a:latin typeface="Meiryo UI" panose="020B0604030504040204" pitchFamily="50" charset="-128"/>
                <a:ea typeface="Meiryo UI" panose="020B0604030504040204" pitchFamily="50" charset="-128"/>
              </a:rPr>
              <a:t>こと</a:t>
            </a:r>
            <a:r>
              <a:rPr lang="ja-JP" altLang="en-US" b="1" dirty="0" smtClean="0">
                <a:latin typeface="Meiryo UI" panose="020B0604030504040204" pitchFamily="50" charset="-128"/>
                <a:ea typeface="Meiryo UI" panose="020B0604030504040204" pitchFamily="50" charset="-128"/>
              </a:rPr>
              <a:t>。</a:t>
            </a:r>
            <a:r>
              <a:rPr lang="ja-JP" altLang="ja-JP" b="1" dirty="0" smtClean="0">
                <a:latin typeface="Meiryo UI" panose="020B0604030504040204" pitchFamily="50" charset="-128"/>
                <a:ea typeface="Meiryo UI" panose="020B0604030504040204" pitchFamily="50" charset="-128"/>
              </a:rPr>
              <a:t>新聞</a:t>
            </a:r>
            <a:r>
              <a:rPr lang="ja-JP" altLang="ja-JP" b="1" dirty="0">
                <a:latin typeface="Meiryo UI" panose="020B0604030504040204" pitchFamily="50" charset="-128"/>
                <a:ea typeface="Meiryo UI" panose="020B0604030504040204" pitchFamily="50" charset="-128"/>
              </a:rPr>
              <a:t>や雑誌などの媒体に記事として取り上げてもらったり</a:t>
            </a:r>
            <a:r>
              <a:rPr lang="ja-JP" altLang="ja-JP" b="1" dirty="0" smtClean="0">
                <a:latin typeface="Meiryo UI" panose="020B0604030504040204" pitchFamily="50" charset="-128"/>
                <a:ea typeface="Meiryo UI" panose="020B0604030504040204" pitchFamily="50" charset="-128"/>
              </a:rPr>
              <a:t>、ステークホルダー</a:t>
            </a:r>
            <a:r>
              <a:rPr lang="ja-JP" altLang="ja-JP" b="1" dirty="0">
                <a:latin typeface="Meiryo UI" panose="020B0604030504040204" pitchFamily="50" charset="-128"/>
                <a:ea typeface="Meiryo UI" panose="020B0604030504040204" pitchFamily="50" charset="-128"/>
              </a:rPr>
              <a:t>に活動内容などを理解してもらう</a:t>
            </a:r>
            <a:r>
              <a:rPr lang="ja-JP" altLang="ja-JP" b="1" dirty="0" smtClean="0">
                <a:latin typeface="Meiryo UI" panose="020B0604030504040204" pitchFamily="50" charset="-128"/>
                <a:ea typeface="Meiryo UI" panose="020B0604030504040204" pitchFamily="50" charset="-128"/>
              </a:rPr>
              <a:t>こと</a:t>
            </a:r>
            <a:r>
              <a:rPr lang="ja-JP" altLang="en-US" b="1" dirty="0" smtClean="0">
                <a:latin typeface="Meiryo UI" panose="020B0604030504040204" pitchFamily="50" charset="-128"/>
                <a:ea typeface="Meiryo UI" panose="020B0604030504040204" pitchFamily="50" charset="-128"/>
              </a:rPr>
              <a:t>。</a:t>
            </a:r>
            <a:endParaRPr lang="ja-JP" altLang="en-US" sz="1800" b="1" dirty="0">
              <a:latin typeface="Meiryo UI" panose="020B0604030504040204" pitchFamily="50" charset="-128"/>
              <a:ea typeface="Meiryo UI" panose="020B0604030504040204" pitchFamily="50" charset="-128"/>
            </a:endParaRPr>
          </a:p>
        </p:txBody>
      </p:sp>
      <p:sp>
        <p:nvSpPr>
          <p:cNvPr id="10" name="テキスト ボックス 9"/>
          <p:cNvSpPr txBox="1"/>
          <p:nvPr/>
        </p:nvSpPr>
        <p:spPr>
          <a:xfrm>
            <a:off x="1597307" y="5268028"/>
            <a:ext cx="8079128" cy="922945"/>
          </a:xfrm>
          <a:prstGeom prst="rect">
            <a:avLst/>
          </a:prstGeom>
          <a:noFill/>
        </p:spPr>
        <p:txBody>
          <a:bodyPr wrap="square" rtlCol="0">
            <a:spAutoFit/>
          </a:bodyPr>
          <a:lstStyle/>
          <a:p>
            <a:pPr>
              <a:lnSpc>
                <a:spcPct val="150000"/>
              </a:lnSpc>
            </a:pPr>
            <a:r>
              <a:rPr lang="ja-JP" altLang="en-US" b="1" dirty="0" smtClean="0">
                <a:solidFill>
                  <a:srgbClr val="FF0000"/>
                </a:solidFill>
                <a:latin typeface="Meiryo UI" panose="020B0604030504040204" pitchFamily="50" charset="-128"/>
                <a:ea typeface="Meiryo UI" panose="020B0604030504040204" pitchFamily="50" charset="-128"/>
              </a:rPr>
              <a:t>➡つまり、野洲青年会議所の広報とは、</a:t>
            </a:r>
            <a:r>
              <a:rPr lang="ja-JP" altLang="en-US" b="1" u="sng" dirty="0" smtClean="0">
                <a:solidFill>
                  <a:srgbClr val="FF0000"/>
                </a:solidFill>
                <a:latin typeface="Meiryo UI" panose="020B0604030504040204" pitchFamily="50" charset="-128"/>
                <a:ea typeface="Meiryo UI" panose="020B0604030504040204" pitchFamily="50" charset="-128"/>
              </a:rPr>
              <a:t>野洲市民全体や、事業協力者、協賛者等の関係者すべてに野洲青年会議所の活動を理解してもらうこと</a:t>
            </a:r>
            <a:r>
              <a:rPr lang="ja-JP" altLang="en-US" b="1" dirty="0" smtClean="0">
                <a:solidFill>
                  <a:srgbClr val="FF0000"/>
                </a:solidFill>
                <a:latin typeface="Meiryo UI" panose="020B0604030504040204" pitchFamily="50" charset="-128"/>
                <a:ea typeface="Meiryo UI" panose="020B0604030504040204" pitchFamily="50" charset="-128"/>
              </a:rPr>
              <a:t>と言える。</a:t>
            </a:r>
            <a:endParaRPr lang="ja-JP" altLang="en-US" sz="1800" b="1" dirty="0">
              <a:solidFill>
                <a:srgbClr val="FF0000"/>
              </a:solidFill>
              <a:latin typeface="Meiryo UI" panose="020B0604030504040204" pitchFamily="50" charset="-128"/>
              <a:ea typeface="Meiryo UI" panose="020B0604030504040204" pitchFamily="50" charset="-128"/>
            </a:endParaRPr>
          </a:p>
        </p:txBody>
      </p:sp>
      <p:sp>
        <p:nvSpPr>
          <p:cNvPr id="11" name="スライド番号プレースホルダー 10"/>
          <p:cNvSpPr>
            <a:spLocks noGrp="1"/>
          </p:cNvSpPr>
          <p:nvPr>
            <p:ph type="sldNum" sz="quarter" idx="12"/>
          </p:nvPr>
        </p:nvSpPr>
        <p:spPr/>
        <p:txBody>
          <a:bodyPr/>
          <a:lstStyle/>
          <a:p>
            <a:fld id="{6AAB1FC7-E1A8-456C-AEE7-E79A846A13F4}" type="slidenum">
              <a:rPr kumimoji="1" lang="ja-JP" altLang="en-US" smtClean="0"/>
              <a:t>3</a:t>
            </a:fld>
            <a:endParaRPr kumimoji="1" lang="ja-JP" altLang="en-US"/>
          </a:p>
        </p:txBody>
      </p:sp>
    </p:spTree>
    <p:extLst>
      <p:ext uri="{BB962C8B-B14F-4D97-AF65-F5344CB8AC3E}">
        <p14:creationId xmlns:p14="http://schemas.microsoft.com/office/powerpoint/2010/main" val="1335035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fade">
                                      <p:cBhvr>
                                        <p:cTn id="1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9" grpId="0"/>
      <p:bldP spid="10"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latin typeface="+mn-ea"/>
              </a:rPr>
              <a:t>1-2</a:t>
            </a:r>
            <a:r>
              <a:rPr lang="ja-JP" altLang="en-US" dirty="0" smtClean="0">
                <a:latin typeface="+mn-ea"/>
              </a:rPr>
              <a:t>）広告と広報の整理</a:t>
            </a:r>
            <a:endParaRPr kumimoji="1" lang="ja-JP" altLang="en-US" dirty="0"/>
          </a:p>
        </p:txBody>
      </p:sp>
      <p:graphicFrame>
        <p:nvGraphicFramePr>
          <p:cNvPr id="11" name="表 10"/>
          <p:cNvGraphicFramePr>
            <a:graphicFrameLocks noGrp="1"/>
          </p:cNvGraphicFramePr>
          <p:nvPr>
            <p:extLst>
              <p:ext uri="{D42A27DB-BD31-4B8C-83A1-F6EECF244321}">
                <p14:modId xmlns:p14="http://schemas.microsoft.com/office/powerpoint/2010/main" val="4221440806"/>
              </p:ext>
            </p:extLst>
          </p:nvPr>
        </p:nvGraphicFramePr>
        <p:xfrm>
          <a:off x="625828" y="2118915"/>
          <a:ext cx="8703873" cy="3147565"/>
        </p:xfrm>
        <a:graphic>
          <a:graphicData uri="http://schemas.openxmlformats.org/drawingml/2006/table">
            <a:tbl>
              <a:tblPr firstRow="1" bandRow="1">
                <a:tableStyleId>{F2DE63D5-997A-4646-A377-4702673A728D}</a:tableStyleId>
              </a:tblPr>
              <a:tblGrid>
                <a:gridCol w="1663883"/>
                <a:gridCol w="3390019"/>
                <a:gridCol w="3649971"/>
              </a:tblGrid>
              <a:tr h="377204">
                <a:tc>
                  <a:txBody>
                    <a:bodyPr/>
                    <a:lstStyle/>
                    <a:p>
                      <a:pPr algn="ctr"/>
                      <a:endParaRPr kumimoji="1" lang="ja-JP" altLang="en-US"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dirty="0" smtClean="0">
                          <a:latin typeface="Meiryo UI" panose="020B0604030504040204" pitchFamily="50" charset="-128"/>
                          <a:ea typeface="Meiryo UI" panose="020B0604030504040204" pitchFamily="50" charset="-128"/>
                        </a:rPr>
                        <a:t>広告</a:t>
                      </a:r>
                      <a:endParaRPr kumimoji="1" lang="ja-JP" altLang="en-US"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dirty="0" smtClean="0">
                          <a:latin typeface="Meiryo UI" panose="020B0604030504040204" pitchFamily="50" charset="-128"/>
                          <a:ea typeface="Meiryo UI" panose="020B0604030504040204" pitchFamily="50" charset="-128"/>
                        </a:rPr>
                        <a:t>広報</a:t>
                      </a:r>
                      <a:endParaRPr kumimoji="1" lang="ja-JP" altLang="en-US"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864079">
                <a:tc>
                  <a:txBody>
                    <a:bodyPr/>
                    <a:lstStyle/>
                    <a:p>
                      <a:r>
                        <a:rPr kumimoji="1" lang="ja-JP" altLang="en-US" dirty="0" smtClean="0">
                          <a:latin typeface="Meiryo UI" panose="020B0604030504040204" pitchFamily="50" charset="-128"/>
                          <a:ea typeface="Meiryo UI" panose="020B0604030504040204" pitchFamily="50" charset="-128"/>
                        </a:rPr>
                        <a:t>発信方法</a:t>
                      </a:r>
                      <a:endParaRPr kumimoji="1" lang="ja-JP" altLang="en-US"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dirty="0" smtClean="0">
                          <a:latin typeface="Meiryo UI" panose="020B0604030504040204" pitchFamily="50" charset="-128"/>
                          <a:ea typeface="Meiryo UI" panose="020B0604030504040204" pitchFamily="50" charset="-128"/>
                        </a:rPr>
                        <a:t>新聞やチラシ、</a:t>
                      </a:r>
                      <a:r>
                        <a:rPr kumimoji="1" lang="en-US" altLang="ja-JP" dirty="0" smtClean="0">
                          <a:latin typeface="Meiryo UI" panose="020B0604030504040204" pitchFamily="50" charset="-128"/>
                          <a:ea typeface="Meiryo UI" panose="020B0604030504040204" pitchFamily="50" charset="-128"/>
                        </a:rPr>
                        <a:t>TVCM</a:t>
                      </a:r>
                      <a:r>
                        <a:rPr kumimoji="1" lang="ja-JP" altLang="en-US" dirty="0" smtClean="0">
                          <a:latin typeface="Meiryo UI" panose="020B0604030504040204" pitchFamily="50" charset="-128"/>
                          <a:ea typeface="Meiryo UI" panose="020B0604030504040204" pitchFamily="50" charset="-128"/>
                        </a:rPr>
                        <a:t>・</a:t>
                      </a:r>
                      <a:r>
                        <a:rPr kumimoji="1" lang="en-US" altLang="ja-JP" dirty="0" smtClean="0">
                          <a:latin typeface="Meiryo UI" panose="020B0604030504040204" pitchFamily="50" charset="-128"/>
                          <a:ea typeface="Meiryo UI" panose="020B0604030504040204" pitchFamily="50" charset="-128"/>
                        </a:rPr>
                        <a:t>WEB</a:t>
                      </a:r>
                      <a:br>
                        <a:rPr kumimoji="1" lang="en-US" altLang="ja-JP" dirty="0" smtClean="0">
                          <a:latin typeface="Meiryo UI" panose="020B0604030504040204" pitchFamily="50" charset="-128"/>
                          <a:ea typeface="Meiryo UI" panose="020B0604030504040204" pitchFamily="50" charset="-128"/>
                        </a:rPr>
                      </a:br>
                      <a:r>
                        <a:rPr kumimoji="1" lang="en-US" altLang="ja-JP" dirty="0" smtClean="0">
                          <a:latin typeface="Meiryo UI" panose="020B0604030504040204" pitchFamily="50" charset="-128"/>
                          <a:ea typeface="Meiryo UI" panose="020B0604030504040204" pitchFamily="50" charset="-128"/>
                        </a:rPr>
                        <a:t>CM</a:t>
                      </a:r>
                      <a:r>
                        <a:rPr kumimoji="1" lang="ja-JP" altLang="en-US" dirty="0" smtClean="0">
                          <a:latin typeface="Meiryo UI" panose="020B0604030504040204" pitchFamily="50" charset="-128"/>
                          <a:ea typeface="Meiryo UI" panose="020B0604030504040204" pitchFamily="50" charset="-128"/>
                        </a:rPr>
                        <a:t>などの広告枠を使用して発信。</a:t>
                      </a:r>
                      <a:endParaRPr kumimoji="1" lang="ja-JP" altLang="en-US"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dirty="0" smtClean="0">
                          <a:latin typeface="Meiryo UI" panose="020B0604030504040204" pitchFamily="50" charset="-128"/>
                          <a:ea typeface="Meiryo UI" panose="020B0604030504040204" pitchFamily="50" charset="-128"/>
                        </a:rPr>
                        <a:t>新聞や雑誌の記事、第三者による報道。</a:t>
                      </a:r>
                      <a:endParaRPr kumimoji="1" lang="ja-JP" altLang="en-US"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847112">
                <a:tc>
                  <a:txBody>
                    <a:bodyPr/>
                    <a:lstStyle/>
                    <a:p>
                      <a:r>
                        <a:rPr kumimoji="1" lang="ja-JP" altLang="en-US" dirty="0" smtClean="0">
                          <a:latin typeface="Meiryo UI" panose="020B0604030504040204" pitchFamily="50" charset="-128"/>
                          <a:ea typeface="Meiryo UI" panose="020B0604030504040204" pitchFamily="50" charset="-128"/>
                        </a:rPr>
                        <a:t>発信の決定権</a:t>
                      </a:r>
                      <a:endParaRPr kumimoji="1" lang="ja-JP" altLang="en-US"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dirty="0" smtClean="0">
                          <a:latin typeface="Meiryo UI" panose="020B0604030504040204" pitchFamily="50" charset="-128"/>
                          <a:ea typeface="Meiryo UI" panose="020B0604030504040204" pitchFamily="50" charset="-128"/>
                        </a:rPr>
                        <a:t>広告主側</a:t>
                      </a:r>
                      <a:endParaRPr kumimoji="1" lang="ja-JP" altLang="en-US"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dirty="0" smtClean="0">
                          <a:latin typeface="Meiryo UI" panose="020B0604030504040204" pitchFamily="50" charset="-128"/>
                          <a:ea typeface="Meiryo UI" panose="020B0604030504040204" pitchFamily="50" charset="-128"/>
                        </a:rPr>
                        <a:t>メディア側</a:t>
                      </a:r>
                      <a:endParaRPr kumimoji="1" lang="ja-JP" altLang="en-US"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059170">
                <a:tc>
                  <a:txBody>
                    <a:bodyPr/>
                    <a:lstStyle/>
                    <a:p>
                      <a:r>
                        <a:rPr kumimoji="1" lang="ja-JP" altLang="en-US" dirty="0" smtClean="0">
                          <a:latin typeface="Meiryo UI" panose="020B0604030504040204" pitchFamily="50" charset="-128"/>
                          <a:ea typeface="Meiryo UI" panose="020B0604030504040204" pitchFamily="50" charset="-128"/>
                        </a:rPr>
                        <a:t>情報の説得力</a:t>
                      </a:r>
                      <a:endParaRPr kumimoji="1" lang="ja-JP" altLang="en-US"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dirty="0" smtClean="0">
                          <a:latin typeface="Meiryo UI" panose="020B0604030504040204" pitchFamily="50" charset="-128"/>
                          <a:ea typeface="Meiryo UI" panose="020B0604030504040204" pitchFamily="50" charset="-128"/>
                        </a:rPr>
                        <a:t>広告主側の主観性が高いため、説得力は低い。</a:t>
                      </a:r>
                      <a:endParaRPr kumimoji="1" lang="ja-JP" altLang="en-US"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dirty="0" smtClean="0">
                          <a:latin typeface="Meiryo UI" panose="020B0604030504040204" pitchFamily="50" charset="-128"/>
                          <a:ea typeface="Meiryo UI" panose="020B0604030504040204" pitchFamily="50" charset="-128"/>
                        </a:rPr>
                        <a:t>第三者の客観性が伴うため、説得力は高い。</a:t>
                      </a:r>
                      <a:endParaRPr kumimoji="1" lang="ja-JP" altLang="en-US"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13" name="雲形吹き出し 12"/>
          <p:cNvSpPr/>
          <p:nvPr/>
        </p:nvSpPr>
        <p:spPr>
          <a:xfrm>
            <a:off x="2057400" y="5058137"/>
            <a:ext cx="7132899" cy="1516283"/>
          </a:xfrm>
          <a:prstGeom prst="cloudCallout">
            <a:avLst>
              <a:gd name="adj1" fmla="val 20864"/>
              <a:gd name="adj2" fmla="val -65818"/>
            </a:avLst>
          </a:prstGeom>
          <a:solidFill>
            <a:srgbClr val="FF0000">
              <a:alpha val="69000"/>
            </a:srgbClr>
          </a:solidFill>
          <a:ln w="28575">
            <a:solidFill>
              <a:srgbClr val="FF0000"/>
            </a:solidFill>
          </a:ln>
        </p:spPr>
        <p:style>
          <a:lnRef idx="2">
            <a:schemeClr val="accent2"/>
          </a:lnRef>
          <a:fillRef idx="1">
            <a:schemeClr val="lt1"/>
          </a:fillRef>
          <a:effectRef idx="0">
            <a:schemeClr val="accent2"/>
          </a:effectRef>
          <a:fontRef idx="minor">
            <a:schemeClr val="dk1"/>
          </a:fontRef>
        </p:style>
        <p:txBody>
          <a:bodyPr rtlCol="0" anchor="ctr"/>
          <a:lstStyle/>
          <a:p>
            <a:pPr algn="ctr"/>
            <a:r>
              <a:rPr kumimoji="1" lang="ja-JP" altLang="en-US" sz="2800" b="1" dirty="0" smtClean="0">
                <a:solidFill>
                  <a:schemeClr val="bg1"/>
                </a:solidFill>
                <a:latin typeface="Meiryo UI" panose="020B0604030504040204" pitchFamily="50" charset="-128"/>
                <a:ea typeface="Meiryo UI" panose="020B0604030504040204" pitchFamily="50" charset="-128"/>
              </a:rPr>
              <a:t>第三者を巻き込んだ宣伝活動</a:t>
            </a:r>
            <a:endParaRPr kumimoji="1" lang="ja-JP" altLang="en-US" sz="2800" b="1" dirty="0">
              <a:solidFill>
                <a:schemeClr val="bg1"/>
              </a:solidFill>
              <a:latin typeface="Meiryo UI" panose="020B0604030504040204" pitchFamily="50" charset="-128"/>
              <a:ea typeface="Meiryo UI" panose="020B0604030504040204" pitchFamily="50" charset="-128"/>
            </a:endParaRPr>
          </a:p>
        </p:txBody>
      </p:sp>
      <p:sp>
        <p:nvSpPr>
          <p:cNvPr id="3" name="スライド番号プレースホルダー 2"/>
          <p:cNvSpPr>
            <a:spLocks noGrp="1"/>
          </p:cNvSpPr>
          <p:nvPr>
            <p:ph type="sldNum" sz="quarter" idx="12"/>
          </p:nvPr>
        </p:nvSpPr>
        <p:spPr/>
        <p:txBody>
          <a:bodyPr/>
          <a:lstStyle/>
          <a:p>
            <a:fld id="{6AAB1FC7-E1A8-456C-AEE7-E79A846A13F4}" type="slidenum">
              <a:rPr kumimoji="1" lang="ja-JP" altLang="en-US" smtClean="0"/>
              <a:t>4</a:t>
            </a:fld>
            <a:endParaRPr kumimoji="1" lang="ja-JP" altLang="en-US"/>
          </a:p>
        </p:txBody>
      </p:sp>
    </p:spTree>
    <p:extLst>
      <p:ext uri="{BB962C8B-B14F-4D97-AF65-F5344CB8AC3E}">
        <p14:creationId xmlns:p14="http://schemas.microsoft.com/office/powerpoint/2010/main" val="10726942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ドーナツ 7"/>
          <p:cNvSpPr/>
          <p:nvPr/>
        </p:nvSpPr>
        <p:spPr>
          <a:xfrm>
            <a:off x="2081212" y="3249533"/>
            <a:ext cx="5743576" cy="2714462"/>
          </a:xfrm>
          <a:prstGeom prst="donut">
            <a:avLst>
              <a:gd name="adj" fmla="val 14630"/>
            </a:avLst>
          </a:prstGeom>
          <a:solidFill>
            <a:srgbClr val="FF0000">
              <a:alpha val="50000"/>
            </a:srgbClr>
          </a:solidFill>
          <a:ln>
            <a:noFill/>
          </a:ln>
          <a:effectLst>
            <a:outerShdw blurRad="50800" dist="38100" dir="2700000" algn="tl" rotWithShape="0">
              <a:prstClr val="black">
                <a:alpha val="40000"/>
              </a:prstClr>
            </a:outerShdw>
          </a:effectLst>
          <a:scene3d>
            <a:camera prst="perspectiveRelaxed"/>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2" name="タイトル 1"/>
          <p:cNvSpPr>
            <a:spLocks noGrp="1"/>
          </p:cNvSpPr>
          <p:nvPr>
            <p:ph type="title"/>
          </p:nvPr>
        </p:nvSpPr>
        <p:spPr>
          <a:xfrm>
            <a:off x="891539" y="286605"/>
            <a:ext cx="8669149" cy="1450757"/>
          </a:xfrm>
        </p:spPr>
        <p:txBody>
          <a:bodyPr/>
          <a:lstStyle/>
          <a:p>
            <a:r>
              <a:rPr lang="en-US" altLang="ja-JP" dirty="0" smtClean="0">
                <a:latin typeface="+mn-ea"/>
              </a:rPr>
              <a:t>2-1</a:t>
            </a:r>
            <a:r>
              <a:rPr lang="ja-JP" altLang="en-US" dirty="0" smtClean="0">
                <a:latin typeface="+mn-ea"/>
              </a:rPr>
              <a:t>）</a:t>
            </a:r>
            <a:r>
              <a:rPr lang="ja-JP" altLang="en-US" dirty="0">
                <a:latin typeface="+mn-ea"/>
              </a:rPr>
              <a:t>広報</a:t>
            </a:r>
            <a:r>
              <a:rPr lang="ja-JP" altLang="en-US" dirty="0" smtClean="0">
                <a:latin typeface="+mn-ea"/>
              </a:rPr>
              <a:t>の理解を深める</a:t>
            </a:r>
            <a:endParaRPr kumimoji="1" lang="ja-JP" altLang="en-US" dirty="0"/>
          </a:p>
        </p:txBody>
      </p:sp>
      <p:sp>
        <p:nvSpPr>
          <p:cNvPr id="6" name="テキスト ボックス 5"/>
          <p:cNvSpPr txBox="1"/>
          <p:nvPr/>
        </p:nvSpPr>
        <p:spPr>
          <a:xfrm>
            <a:off x="962355" y="1921946"/>
            <a:ext cx="8101635" cy="951158"/>
          </a:xfrm>
          <a:prstGeom prst="rect">
            <a:avLst/>
          </a:prstGeom>
          <a:noFill/>
        </p:spPr>
        <p:txBody>
          <a:bodyPr wrap="square" rtlCol="0">
            <a:spAutoFit/>
          </a:bodyPr>
          <a:lstStyle/>
          <a:p>
            <a:pPr>
              <a:lnSpc>
                <a:spcPct val="150000"/>
              </a:lnSpc>
            </a:pPr>
            <a:r>
              <a:rPr lang="ja-JP" altLang="en-US" sz="2000" b="1" dirty="0" smtClean="0">
                <a:solidFill>
                  <a:srgbClr val="002060"/>
                </a:solidFill>
                <a:latin typeface="Meiryo UI" panose="020B0604030504040204" pitchFamily="50" charset="-128"/>
                <a:ea typeface="Meiryo UI" panose="020B0604030504040204" pitchFamily="50" charset="-128"/>
              </a:rPr>
              <a:t>一般的な広報を広義で捉えると、</a:t>
            </a:r>
            <a:r>
              <a:rPr lang="en-US" altLang="ja-JP" sz="2000" b="1" dirty="0" smtClean="0">
                <a:solidFill>
                  <a:srgbClr val="002060"/>
                </a:solidFill>
                <a:latin typeface="Meiryo UI" panose="020B0604030504040204" pitchFamily="50" charset="-128"/>
                <a:ea typeface="Meiryo UI" panose="020B0604030504040204" pitchFamily="50" charset="-128"/>
              </a:rPr>
              <a:t>”</a:t>
            </a:r>
            <a:r>
              <a:rPr lang="ja-JP" altLang="en-US" sz="2000" b="1" dirty="0" smtClean="0">
                <a:solidFill>
                  <a:srgbClr val="002060"/>
                </a:solidFill>
                <a:latin typeface="Meiryo UI" panose="020B0604030504040204" pitchFamily="50" charset="-128"/>
                <a:ea typeface="Meiryo UI" panose="020B0604030504040204" pitchFamily="50" charset="-128"/>
              </a:rPr>
              <a:t>組織内外を問わない戦略的な広告アピールと情報共有</a:t>
            </a:r>
            <a:r>
              <a:rPr lang="en-US" altLang="ja-JP" sz="2000" b="1" dirty="0" smtClean="0">
                <a:solidFill>
                  <a:srgbClr val="002060"/>
                </a:solidFill>
                <a:latin typeface="Meiryo UI" panose="020B0604030504040204" pitchFamily="50" charset="-128"/>
                <a:ea typeface="Meiryo UI" panose="020B0604030504040204" pitchFamily="50" charset="-128"/>
              </a:rPr>
              <a:t>”</a:t>
            </a:r>
            <a:r>
              <a:rPr lang="ja-JP" altLang="en-US" sz="2000" b="1" dirty="0" smtClean="0">
                <a:solidFill>
                  <a:srgbClr val="002060"/>
                </a:solidFill>
                <a:latin typeface="Meiryo UI" panose="020B0604030504040204" pitchFamily="50" charset="-128"/>
                <a:ea typeface="Meiryo UI" panose="020B0604030504040204" pitchFamily="50" charset="-128"/>
              </a:rPr>
              <a:t>となります。</a:t>
            </a:r>
            <a:endParaRPr lang="en-US" altLang="ja-JP" sz="2000" b="1" dirty="0" smtClean="0">
              <a:solidFill>
                <a:srgbClr val="002060"/>
              </a:solidFill>
              <a:latin typeface="Meiryo UI" panose="020B0604030504040204" pitchFamily="50" charset="-128"/>
              <a:ea typeface="Meiryo UI" panose="020B0604030504040204" pitchFamily="50" charset="-128"/>
            </a:endParaRPr>
          </a:p>
        </p:txBody>
      </p:sp>
      <p:pic>
        <p:nvPicPr>
          <p:cNvPr id="7" name="図 6"/>
          <p:cNvPicPr>
            <a:picLocks noChangeAspect="1"/>
          </p:cNvPicPr>
          <p:nvPr/>
        </p:nvPicPr>
        <p:blipFill rotWithShape="1">
          <a:blip r:embed="rId2" cstate="print">
            <a:extLst>
              <a:ext uri="{28A0092B-C50C-407E-A947-70E740481C1C}">
                <a14:useLocalDpi xmlns:a14="http://schemas.microsoft.com/office/drawing/2010/main" val="0"/>
              </a:ext>
            </a:extLst>
          </a:blip>
          <a:srcRect l="20901" t="2613" r="26619" b="20301"/>
          <a:stretch/>
        </p:blipFill>
        <p:spPr>
          <a:xfrm>
            <a:off x="6751597" y="3264090"/>
            <a:ext cx="2962274" cy="1915905"/>
          </a:xfrm>
          <a:prstGeom prst="rect">
            <a:avLst/>
          </a:prstGeom>
        </p:spPr>
      </p:pic>
      <p:grpSp>
        <p:nvGrpSpPr>
          <p:cNvPr id="11" name="グループ化 10"/>
          <p:cNvGrpSpPr/>
          <p:nvPr/>
        </p:nvGrpSpPr>
        <p:grpSpPr>
          <a:xfrm>
            <a:off x="891539" y="3524322"/>
            <a:ext cx="2461261" cy="1647024"/>
            <a:chOff x="891539" y="4109130"/>
            <a:chExt cx="2461261" cy="1647024"/>
          </a:xfrm>
        </p:grpSpPr>
        <p:sp>
          <p:nvSpPr>
            <p:cNvPr id="10" name="正方形/長方形 9"/>
            <p:cNvSpPr/>
            <p:nvPr/>
          </p:nvSpPr>
          <p:spPr>
            <a:xfrm>
              <a:off x="1876314" y="4592639"/>
              <a:ext cx="666750" cy="9509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正方形/長方形 8"/>
            <p:cNvSpPr/>
            <p:nvPr/>
          </p:nvSpPr>
          <p:spPr>
            <a:xfrm>
              <a:off x="1066579" y="4313553"/>
              <a:ext cx="666750" cy="122999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3" name="図 2"/>
            <p:cNvPicPr>
              <a:picLocks noChangeAspect="1"/>
            </p:cNvPicPr>
            <p:nvPr/>
          </p:nvPicPr>
          <p:blipFill rotWithShape="1">
            <a:blip r:embed="rId3">
              <a:extLst>
                <a:ext uri="{28A0092B-C50C-407E-A947-70E740481C1C}">
                  <a14:useLocalDpi xmlns:a14="http://schemas.microsoft.com/office/drawing/2010/main" val="0"/>
                </a:ext>
              </a:extLst>
            </a:blip>
            <a:srcRect l="34168" t="69154" r="50833" b="17463"/>
            <a:stretch/>
          </p:blipFill>
          <p:spPr>
            <a:xfrm>
              <a:off x="891539" y="4109130"/>
              <a:ext cx="2461261" cy="1647024"/>
            </a:xfrm>
            <a:prstGeom prst="rect">
              <a:avLst/>
            </a:prstGeom>
          </p:spPr>
        </p:pic>
      </p:grpSp>
      <p:sp>
        <p:nvSpPr>
          <p:cNvPr id="13" name="正方形/長方形 12"/>
          <p:cNvSpPr/>
          <p:nvPr/>
        </p:nvSpPr>
        <p:spPr>
          <a:xfrm>
            <a:off x="3784251" y="4222043"/>
            <a:ext cx="2337498" cy="769441"/>
          </a:xfrm>
          <a:prstGeom prst="rect">
            <a:avLst/>
          </a:prstGeom>
          <a:noFill/>
        </p:spPr>
        <p:txBody>
          <a:bodyPr wrap="none" lIns="91440" tIns="45720" rIns="91440" bIns="45720">
            <a:spAutoFit/>
          </a:bodyPr>
          <a:lstStyle/>
          <a:p>
            <a:pPr algn="ctr"/>
            <a:r>
              <a:rPr lang="ja-JP" altLang="en-US" sz="4400" b="0" cap="none" spc="0" dirty="0" smtClean="0">
                <a:ln w="0"/>
                <a:solidFill>
                  <a:srgbClr val="FF4F37"/>
                </a:solidFill>
                <a:effectLst>
                  <a:reflection blurRad="6350" stA="53000" endA="300" endPos="35500" dir="5400000" sy="-90000" algn="bl" rotWithShape="0"/>
                </a:effectLst>
                <a:latin typeface="Meiryo UI" panose="020B0604030504040204" pitchFamily="50" charset="-128"/>
                <a:ea typeface="Meiryo UI" panose="020B0604030504040204" pitchFamily="50" charset="-128"/>
              </a:rPr>
              <a:t>広報の輪</a:t>
            </a:r>
            <a:endParaRPr lang="ja-JP" altLang="en-US" sz="4400" b="0" cap="none" spc="0" dirty="0">
              <a:ln w="0"/>
              <a:solidFill>
                <a:srgbClr val="FF4F37"/>
              </a:solidFill>
              <a:effectLst>
                <a:reflection blurRad="6350" stA="53000" endA="300" endPos="35500" dir="5400000" sy="-90000" algn="bl" rotWithShape="0"/>
              </a:effectLst>
              <a:latin typeface="Meiryo UI" panose="020B0604030504040204" pitchFamily="50" charset="-128"/>
              <a:ea typeface="Meiryo UI" panose="020B0604030504040204" pitchFamily="50" charset="-128"/>
            </a:endParaRPr>
          </a:p>
        </p:txBody>
      </p:sp>
      <p:sp>
        <p:nvSpPr>
          <p:cNvPr id="14" name="角丸四角形 13"/>
          <p:cNvSpPr/>
          <p:nvPr/>
        </p:nvSpPr>
        <p:spPr>
          <a:xfrm>
            <a:off x="1550613" y="3064237"/>
            <a:ext cx="1143110" cy="461782"/>
          </a:xfrm>
          <a:prstGeom prst="roundRect">
            <a:avLst/>
          </a:prstGeom>
          <a:solidFill>
            <a:schemeClr val="accent6">
              <a:lumMod val="20000"/>
              <a:lumOff val="80000"/>
            </a:schemeClr>
          </a:solidFill>
          <a:ln w="38100">
            <a:solidFill>
              <a:srgbClr val="002060"/>
            </a:solidFill>
          </a:ln>
        </p:spPr>
        <p:style>
          <a:lnRef idx="2">
            <a:schemeClr val="accent2"/>
          </a:lnRef>
          <a:fillRef idx="1">
            <a:schemeClr val="lt1"/>
          </a:fillRef>
          <a:effectRef idx="0">
            <a:schemeClr val="accent2"/>
          </a:effectRef>
          <a:fontRef idx="minor">
            <a:schemeClr val="dk1"/>
          </a:fontRef>
        </p:style>
        <p:txBody>
          <a:bodyPr rtlCol="0" anchor="ctr"/>
          <a:lstStyle/>
          <a:p>
            <a:pPr algn="ctr"/>
            <a:r>
              <a:rPr kumimoji="1" lang="ja-JP" altLang="en-US" dirty="0" smtClean="0">
                <a:latin typeface="HGP創英角ﾎﾟｯﾌﾟ体" panose="040B0A00000000000000" pitchFamily="50" charset="-128"/>
                <a:ea typeface="HGP創英角ﾎﾟｯﾌﾟ体" panose="040B0A00000000000000" pitchFamily="50" charset="-128"/>
              </a:rPr>
              <a:t>組織内</a:t>
            </a:r>
            <a:endParaRPr kumimoji="1" lang="ja-JP" altLang="en-US" dirty="0">
              <a:latin typeface="HGP創英角ﾎﾟｯﾌﾟ体" panose="040B0A00000000000000" pitchFamily="50" charset="-128"/>
              <a:ea typeface="HGP創英角ﾎﾟｯﾌﾟ体" panose="040B0A00000000000000" pitchFamily="50" charset="-128"/>
            </a:endParaRPr>
          </a:p>
        </p:txBody>
      </p:sp>
      <p:sp>
        <p:nvSpPr>
          <p:cNvPr id="15" name="角丸四角形 14"/>
          <p:cNvSpPr/>
          <p:nvPr/>
        </p:nvSpPr>
        <p:spPr>
          <a:xfrm>
            <a:off x="7661179" y="3064237"/>
            <a:ext cx="1143110" cy="461782"/>
          </a:xfrm>
          <a:prstGeom prst="roundRect">
            <a:avLst/>
          </a:prstGeom>
          <a:solidFill>
            <a:schemeClr val="accent1">
              <a:lumMod val="20000"/>
              <a:lumOff val="80000"/>
            </a:schemeClr>
          </a:solidFill>
          <a:ln w="38100">
            <a:solidFill>
              <a:srgbClr val="002060"/>
            </a:solidFill>
          </a:ln>
        </p:spPr>
        <p:style>
          <a:lnRef idx="2">
            <a:schemeClr val="accent2"/>
          </a:lnRef>
          <a:fillRef idx="1">
            <a:schemeClr val="lt1"/>
          </a:fillRef>
          <a:effectRef idx="0">
            <a:schemeClr val="accent2"/>
          </a:effectRef>
          <a:fontRef idx="minor">
            <a:schemeClr val="dk1"/>
          </a:fontRef>
        </p:style>
        <p:txBody>
          <a:bodyPr rtlCol="0" anchor="ctr"/>
          <a:lstStyle/>
          <a:p>
            <a:pPr algn="ctr"/>
            <a:r>
              <a:rPr kumimoji="1" lang="ja-JP" altLang="en-US" dirty="0" smtClean="0">
                <a:latin typeface="HGP創英角ﾎﾟｯﾌﾟ体" panose="040B0A00000000000000" pitchFamily="50" charset="-128"/>
                <a:ea typeface="HGP創英角ﾎﾟｯﾌﾟ体" panose="040B0A00000000000000" pitchFamily="50" charset="-128"/>
              </a:rPr>
              <a:t>組織外</a:t>
            </a:r>
            <a:endParaRPr kumimoji="1" lang="ja-JP" altLang="en-US" dirty="0">
              <a:latin typeface="HGP創英角ﾎﾟｯﾌﾟ体" panose="040B0A00000000000000" pitchFamily="50" charset="-128"/>
              <a:ea typeface="HGP創英角ﾎﾟｯﾌﾟ体" panose="040B0A00000000000000" pitchFamily="50" charset="-128"/>
            </a:endParaRPr>
          </a:p>
        </p:txBody>
      </p:sp>
      <p:sp>
        <p:nvSpPr>
          <p:cNvPr id="16" name="角丸四角形 15"/>
          <p:cNvSpPr/>
          <p:nvPr/>
        </p:nvSpPr>
        <p:spPr>
          <a:xfrm>
            <a:off x="146735" y="5281265"/>
            <a:ext cx="3950867" cy="943590"/>
          </a:xfrm>
          <a:prstGeom prst="roundRect">
            <a:avLst>
              <a:gd name="adj" fmla="val 23648"/>
            </a:avLst>
          </a:prstGeom>
          <a:solidFill>
            <a:schemeClr val="accent6">
              <a:lumMod val="20000"/>
              <a:lumOff val="80000"/>
            </a:schemeClr>
          </a:solidFill>
          <a:ln w="38100">
            <a:solidFill>
              <a:schemeClr val="tx1">
                <a:lumMod val="65000"/>
                <a:lumOff val="35000"/>
              </a:schemeClr>
            </a:solidFill>
          </a:ln>
        </p:spPr>
        <p:style>
          <a:lnRef idx="2">
            <a:schemeClr val="accent2"/>
          </a:lnRef>
          <a:fillRef idx="1">
            <a:schemeClr val="lt1"/>
          </a:fillRef>
          <a:effectRef idx="0">
            <a:schemeClr val="accent2"/>
          </a:effectRef>
          <a:fontRef idx="minor">
            <a:schemeClr val="dk1"/>
          </a:fontRef>
        </p:style>
        <p:txBody>
          <a:bodyPr rtlCol="0" anchor="ctr"/>
          <a:lstStyle/>
          <a:p>
            <a:r>
              <a:rPr lang="ja-JP" altLang="en-US" sz="1400" dirty="0" smtClean="0">
                <a:latin typeface="HGS創英角ﾎﾟｯﾌﾟ体" panose="040B0A00000000000000" pitchFamily="50" charset="-128"/>
                <a:ea typeface="HGS創英角ﾎﾟｯﾌﾟ体" panose="040B0A00000000000000" pitchFamily="50" charset="-128"/>
              </a:rPr>
              <a:t>・社内報誌</a:t>
            </a:r>
            <a:r>
              <a:rPr lang="en-US" altLang="ja-JP" sz="1400" dirty="0" smtClean="0">
                <a:latin typeface="HGS創英角ﾎﾟｯﾌﾟ体" panose="040B0A00000000000000" pitchFamily="50" charset="-128"/>
                <a:ea typeface="HGS創英角ﾎﾟｯﾌﾟ体" panose="040B0A00000000000000" pitchFamily="50" charset="-128"/>
              </a:rPr>
              <a:t>,</a:t>
            </a:r>
            <a:r>
              <a:rPr lang="ja-JP" altLang="en-US" sz="1400" dirty="0" smtClean="0">
                <a:latin typeface="HGS創英角ﾎﾟｯﾌﾟ体" panose="040B0A00000000000000" pitchFamily="50" charset="-128"/>
                <a:ea typeface="HGS創英角ﾎﾟｯﾌﾟ体" panose="040B0A00000000000000" pitchFamily="50" charset="-128"/>
              </a:rPr>
              <a:t>回覧紙などの紙面</a:t>
            </a:r>
            <a:endParaRPr lang="en-US" altLang="ja-JP" sz="1400" dirty="0" smtClean="0">
              <a:latin typeface="HGS創英角ﾎﾟｯﾌﾟ体" panose="040B0A00000000000000" pitchFamily="50" charset="-128"/>
              <a:ea typeface="HGS創英角ﾎﾟｯﾌﾟ体" panose="040B0A00000000000000" pitchFamily="50" charset="-128"/>
            </a:endParaRPr>
          </a:p>
          <a:p>
            <a:r>
              <a:rPr kumimoji="1" lang="ja-JP" altLang="en-US" sz="1400" dirty="0" smtClean="0">
                <a:latin typeface="HGS創英角ﾎﾟｯﾌﾟ体" panose="040B0A00000000000000" pitchFamily="50" charset="-128"/>
                <a:ea typeface="HGS創英角ﾎﾟｯﾌﾟ体" panose="040B0A00000000000000" pitchFamily="50" charset="-128"/>
              </a:rPr>
              <a:t>・</a:t>
            </a:r>
            <a:r>
              <a:rPr kumimoji="1" lang="en-US" altLang="ja-JP" sz="1400" dirty="0" smtClean="0">
                <a:latin typeface="HGS創英角ﾎﾟｯﾌﾟ体" panose="040B0A00000000000000" pitchFamily="50" charset="-128"/>
                <a:ea typeface="HGS創英角ﾎﾟｯﾌﾟ体" panose="040B0A00000000000000" pitchFamily="50" charset="-128"/>
              </a:rPr>
              <a:t>SNS</a:t>
            </a:r>
            <a:r>
              <a:rPr lang="en-US" altLang="ja-JP" sz="1400" dirty="0">
                <a:latin typeface="HGS創英角ﾎﾟｯﾌﾟ体" panose="040B0A00000000000000" pitchFamily="50" charset="-128"/>
                <a:ea typeface="HGS創英角ﾎﾟｯﾌﾟ体" panose="040B0A00000000000000" pitchFamily="50" charset="-128"/>
              </a:rPr>
              <a:t>,</a:t>
            </a:r>
            <a:r>
              <a:rPr kumimoji="1" lang="en-US" altLang="ja-JP" sz="1400" dirty="0" smtClean="0">
                <a:latin typeface="HGS創英角ﾎﾟｯﾌﾟ体" panose="040B0A00000000000000" pitchFamily="50" charset="-128"/>
                <a:ea typeface="HGS創英角ﾎﾟｯﾌﾟ体" panose="040B0A00000000000000" pitchFamily="50" charset="-128"/>
              </a:rPr>
              <a:t>LINE</a:t>
            </a:r>
            <a:r>
              <a:rPr lang="en-US" altLang="ja-JP" sz="1400" dirty="0">
                <a:latin typeface="HGS創英角ﾎﾟｯﾌﾟ体" panose="040B0A00000000000000" pitchFamily="50" charset="-128"/>
                <a:ea typeface="HGS創英角ﾎﾟｯﾌﾟ体" panose="040B0A00000000000000" pitchFamily="50" charset="-128"/>
              </a:rPr>
              <a:t>,</a:t>
            </a:r>
            <a:r>
              <a:rPr lang="ja-JP" altLang="en-US" sz="1400" dirty="0" smtClean="0">
                <a:latin typeface="HGS創英角ﾎﾟｯﾌﾟ体" panose="040B0A00000000000000" pitchFamily="50" charset="-128"/>
                <a:ea typeface="HGS創英角ﾎﾟｯﾌﾟ体" panose="040B0A00000000000000" pitchFamily="50" charset="-128"/>
              </a:rPr>
              <a:t>メルマガなどのデジタル文書</a:t>
            </a:r>
            <a:endParaRPr lang="en-US" altLang="ja-JP" sz="1400" dirty="0">
              <a:latin typeface="HGS創英角ﾎﾟｯﾌﾟ体" panose="040B0A00000000000000" pitchFamily="50" charset="-128"/>
              <a:ea typeface="HGS創英角ﾎﾟｯﾌﾟ体" panose="040B0A00000000000000" pitchFamily="50" charset="-128"/>
            </a:endParaRPr>
          </a:p>
          <a:p>
            <a:r>
              <a:rPr lang="ja-JP" altLang="en-US" sz="1400" dirty="0" smtClean="0">
                <a:latin typeface="HGS創英角ﾎﾟｯﾌﾟ体" panose="040B0A00000000000000" pitchFamily="50" charset="-128"/>
                <a:ea typeface="HGS創英角ﾎﾟｯﾌﾟ体" panose="040B0A00000000000000" pitchFamily="50" charset="-128"/>
              </a:rPr>
              <a:t>➡</a:t>
            </a:r>
            <a:r>
              <a:rPr lang="ja-JP" altLang="en-US" sz="1400" u="sng" dirty="0" smtClean="0">
                <a:latin typeface="HGS創英角ﾎﾟｯﾌﾟ体" panose="040B0A00000000000000" pitchFamily="50" charset="-128"/>
                <a:ea typeface="HGS創英角ﾎﾟｯﾌﾟ体" panose="040B0A00000000000000" pitchFamily="50" charset="-128"/>
              </a:rPr>
              <a:t>社内情報連携、ならびに組織力の向上</a:t>
            </a:r>
            <a:endParaRPr lang="en-US" altLang="ja-JP" sz="1400" u="sng" dirty="0" smtClean="0">
              <a:latin typeface="HGS創英角ﾎﾟｯﾌﾟ体" panose="040B0A00000000000000" pitchFamily="50" charset="-128"/>
              <a:ea typeface="HGS創英角ﾎﾟｯﾌﾟ体" panose="040B0A00000000000000" pitchFamily="50" charset="-128"/>
            </a:endParaRPr>
          </a:p>
        </p:txBody>
      </p:sp>
      <p:sp>
        <p:nvSpPr>
          <p:cNvPr id="17" name="角丸四角形 16"/>
          <p:cNvSpPr/>
          <p:nvPr/>
        </p:nvSpPr>
        <p:spPr>
          <a:xfrm>
            <a:off x="5808398" y="4948395"/>
            <a:ext cx="3950867" cy="1576735"/>
          </a:xfrm>
          <a:prstGeom prst="roundRect">
            <a:avLst>
              <a:gd name="adj" fmla="val 23648"/>
            </a:avLst>
          </a:prstGeom>
          <a:solidFill>
            <a:schemeClr val="accent1">
              <a:lumMod val="20000"/>
              <a:lumOff val="80000"/>
            </a:schemeClr>
          </a:solidFill>
          <a:ln w="38100">
            <a:solidFill>
              <a:schemeClr val="tx1">
                <a:lumMod val="65000"/>
                <a:lumOff val="35000"/>
              </a:schemeClr>
            </a:solidFill>
          </a:ln>
        </p:spPr>
        <p:style>
          <a:lnRef idx="2">
            <a:schemeClr val="accent2"/>
          </a:lnRef>
          <a:fillRef idx="1">
            <a:schemeClr val="lt1"/>
          </a:fillRef>
          <a:effectRef idx="0">
            <a:schemeClr val="accent2"/>
          </a:effectRef>
          <a:fontRef idx="minor">
            <a:schemeClr val="dk1"/>
          </a:fontRef>
        </p:style>
        <p:txBody>
          <a:bodyPr rtlCol="0" anchor="ctr"/>
          <a:lstStyle/>
          <a:p>
            <a:r>
              <a:rPr lang="ja-JP" altLang="en-US" sz="1400" dirty="0" smtClean="0">
                <a:latin typeface="HGS創英角ﾎﾟｯﾌﾟ体" panose="040B0A00000000000000" pitchFamily="50" charset="-128"/>
                <a:ea typeface="HGS創英角ﾎﾟｯﾌﾟ体" panose="040B0A00000000000000" pitchFamily="50" charset="-128"/>
              </a:rPr>
              <a:t>・新聞や折り込みチラシによる告知</a:t>
            </a:r>
            <a:endParaRPr lang="en-US" altLang="ja-JP" sz="1400" dirty="0" smtClean="0">
              <a:latin typeface="HGS創英角ﾎﾟｯﾌﾟ体" panose="040B0A00000000000000" pitchFamily="50" charset="-128"/>
              <a:ea typeface="HGS創英角ﾎﾟｯﾌﾟ体" panose="040B0A00000000000000" pitchFamily="50" charset="-128"/>
            </a:endParaRPr>
          </a:p>
          <a:p>
            <a:r>
              <a:rPr kumimoji="1" lang="ja-JP" altLang="en-US" sz="1400" dirty="0" smtClean="0">
                <a:latin typeface="HGS創英角ﾎﾟｯﾌﾟ体" panose="040B0A00000000000000" pitchFamily="50" charset="-128"/>
                <a:ea typeface="HGS創英角ﾎﾟｯﾌﾟ体" panose="040B0A00000000000000" pitchFamily="50" charset="-128"/>
              </a:rPr>
              <a:t>・取引先への広告掲示、</a:t>
            </a:r>
            <a:r>
              <a:rPr kumimoji="1" lang="en-US" altLang="ja-JP" sz="1400" dirty="0" smtClean="0">
                <a:latin typeface="HGS創英角ﾎﾟｯﾌﾟ体" panose="040B0A00000000000000" pitchFamily="50" charset="-128"/>
                <a:ea typeface="HGS創英角ﾎﾟｯﾌﾟ体" panose="040B0A00000000000000" pitchFamily="50" charset="-128"/>
              </a:rPr>
              <a:t>SNS</a:t>
            </a:r>
            <a:r>
              <a:rPr kumimoji="1" lang="ja-JP" altLang="en-US" sz="1400" dirty="0" smtClean="0">
                <a:latin typeface="HGS創英角ﾎﾟｯﾌﾟ体" panose="040B0A00000000000000" pitchFamily="50" charset="-128"/>
                <a:ea typeface="HGS創英角ﾎﾟｯﾌﾟ体" panose="040B0A00000000000000" pitchFamily="50" charset="-128"/>
              </a:rPr>
              <a:t>いいね</a:t>
            </a:r>
            <a:r>
              <a:rPr lang="en-US" altLang="ja-JP" sz="1400" dirty="0" smtClean="0">
                <a:latin typeface="HGS創英角ﾎﾟｯﾌﾟ体" panose="040B0A00000000000000" pitchFamily="50" charset="-128"/>
                <a:ea typeface="HGS創英角ﾎﾟｯﾌﾟ体" panose="040B0A00000000000000" pitchFamily="50" charset="-128"/>
              </a:rPr>
              <a:t>,</a:t>
            </a:r>
            <a:r>
              <a:rPr kumimoji="1" lang="en-US" altLang="ja-JP" sz="1400" dirty="0" smtClean="0">
                <a:latin typeface="HGS創英角ﾎﾟｯﾌﾟ体" panose="040B0A00000000000000" pitchFamily="50" charset="-128"/>
                <a:ea typeface="HGS創英角ﾎﾟｯﾌﾟ体" panose="040B0A00000000000000" pitchFamily="50" charset="-128"/>
              </a:rPr>
              <a:t>LINE@</a:t>
            </a:r>
            <a:r>
              <a:rPr lang="en-US" altLang="ja-JP" sz="1400" dirty="0" smtClean="0">
                <a:latin typeface="HGS創英角ﾎﾟｯﾌﾟ体" panose="040B0A00000000000000" pitchFamily="50" charset="-128"/>
                <a:ea typeface="HGS創英角ﾎﾟｯﾌﾟ体" panose="040B0A00000000000000" pitchFamily="50" charset="-128"/>
              </a:rPr>
              <a:t>,</a:t>
            </a:r>
            <a:r>
              <a:rPr lang="ja-JP" altLang="en-US" sz="1400" dirty="0" smtClean="0">
                <a:latin typeface="HGS創英角ﾎﾟｯﾌﾟ体" panose="040B0A00000000000000" pitchFamily="50" charset="-128"/>
                <a:ea typeface="HGS創英角ﾎﾟｯﾌﾟ体" panose="040B0A00000000000000" pitchFamily="50" charset="-128"/>
              </a:rPr>
              <a:t>メルマガなどをつかったファン作り</a:t>
            </a:r>
            <a:endParaRPr lang="en-US" altLang="ja-JP" sz="1400" dirty="0" smtClean="0">
              <a:latin typeface="HGS創英角ﾎﾟｯﾌﾟ体" panose="040B0A00000000000000" pitchFamily="50" charset="-128"/>
              <a:ea typeface="HGS創英角ﾎﾟｯﾌﾟ体" panose="040B0A00000000000000" pitchFamily="50" charset="-128"/>
            </a:endParaRPr>
          </a:p>
          <a:p>
            <a:r>
              <a:rPr lang="ja-JP" altLang="en-US" sz="1400" dirty="0" smtClean="0">
                <a:latin typeface="HGS創英角ﾎﾟｯﾌﾟ体" panose="040B0A00000000000000" pitchFamily="50" charset="-128"/>
                <a:ea typeface="HGS創英角ﾎﾟｯﾌﾟ体" panose="040B0A00000000000000" pitchFamily="50" charset="-128"/>
              </a:rPr>
              <a:t>・地域雑誌等への記事掲載の依頼</a:t>
            </a:r>
            <a:endParaRPr lang="en-US" altLang="ja-JP" sz="1400" dirty="0" smtClean="0">
              <a:latin typeface="HGS創英角ﾎﾟｯﾌﾟ体" panose="040B0A00000000000000" pitchFamily="50" charset="-128"/>
              <a:ea typeface="HGS創英角ﾎﾟｯﾌﾟ体" panose="040B0A00000000000000" pitchFamily="50" charset="-128"/>
            </a:endParaRPr>
          </a:p>
          <a:p>
            <a:r>
              <a:rPr lang="ja-JP" altLang="en-US" sz="1400" dirty="0" smtClean="0">
                <a:latin typeface="HGS創英角ﾎﾟｯﾌﾟ体" panose="040B0A00000000000000" pitchFamily="50" charset="-128"/>
                <a:ea typeface="HGS創英角ﾎﾟｯﾌﾟ体" panose="040B0A00000000000000" pitchFamily="50" charset="-128"/>
              </a:rPr>
              <a:t>➡</a:t>
            </a:r>
            <a:r>
              <a:rPr lang="ja-JP" altLang="en-US" sz="1400" u="sng" dirty="0" smtClean="0">
                <a:latin typeface="HGS創英角ﾎﾟｯﾌﾟ体" panose="040B0A00000000000000" pitchFamily="50" charset="-128"/>
                <a:ea typeface="HGS創英角ﾎﾟｯﾌﾟ体" panose="040B0A00000000000000" pitchFamily="50" charset="-128"/>
              </a:rPr>
              <a:t>社外のファンを増やし、多馬力による口コミ効果を狙う。</a:t>
            </a:r>
            <a:endParaRPr lang="en-US" altLang="ja-JP" sz="1400" u="sng" dirty="0" smtClean="0">
              <a:latin typeface="HGS創英角ﾎﾟｯﾌﾟ体" panose="040B0A00000000000000" pitchFamily="50" charset="-128"/>
              <a:ea typeface="HGS創英角ﾎﾟｯﾌﾟ体" panose="040B0A00000000000000" pitchFamily="50" charset="-128"/>
            </a:endParaRPr>
          </a:p>
        </p:txBody>
      </p:sp>
      <p:sp>
        <p:nvSpPr>
          <p:cNvPr id="18" name="スライド番号プレースホルダー 17"/>
          <p:cNvSpPr>
            <a:spLocks noGrp="1"/>
          </p:cNvSpPr>
          <p:nvPr>
            <p:ph type="sldNum" sz="quarter" idx="12"/>
          </p:nvPr>
        </p:nvSpPr>
        <p:spPr/>
        <p:txBody>
          <a:bodyPr/>
          <a:lstStyle/>
          <a:p>
            <a:fld id="{6AAB1FC7-E1A8-456C-AEE7-E79A846A13F4}" type="slidenum">
              <a:rPr kumimoji="1" lang="ja-JP" altLang="en-US" smtClean="0"/>
              <a:t>5</a:t>
            </a:fld>
            <a:endParaRPr kumimoji="1" lang="ja-JP" altLang="en-US"/>
          </a:p>
        </p:txBody>
      </p:sp>
    </p:spTree>
    <p:extLst>
      <p:ext uri="{BB962C8B-B14F-4D97-AF65-F5344CB8AC3E}">
        <p14:creationId xmlns:p14="http://schemas.microsoft.com/office/powerpoint/2010/main" val="30121151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fade">
                                      <p:cBhvr>
                                        <p:cTn id="7" dur="500"/>
                                        <p:tgtEl>
                                          <p:spTgt spid="1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7"/>
                                        </p:tgtEl>
                                        <p:attrNameLst>
                                          <p:attrName>style.visibility</p:attrName>
                                        </p:attrNameLst>
                                      </p:cBhvr>
                                      <p:to>
                                        <p:strVal val="visible"/>
                                      </p:to>
                                    </p:set>
                                    <p:animEffect transition="in" filter="fade">
                                      <p:cBhvr>
                                        <p:cTn id="12" dur="500"/>
                                        <p:tgtEl>
                                          <p:spTgt spid="17"/>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fade">
                                      <p:cBhvr>
                                        <p:cTn id="17" dur="500"/>
                                        <p:tgtEl>
                                          <p:spTgt spid="8"/>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13"/>
                                        </p:tgtEl>
                                        <p:attrNameLst>
                                          <p:attrName>style.visibility</p:attrName>
                                        </p:attrNameLst>
                                      </p:cBhvr>
                                      <p:to>
                                        <p:strVal val="visible"/>
                                      </p:to>
                                    </p:set>
                                    <p:animEffect transition="in" filter="fade">
                                      <p:cBhvr>
                                        <p:cTn id="20"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3" grpId="0"/>
      <p:bldP spid="16" grpId="0" animBg="1"/>
      <p:bldP spid="17"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91539" y="286605"/>
            <a:ext cx="8669149" cy="1450757"/>
          </a:xfrm>
        </p:spPr>
        <p:txBody>
          <a:bodyPr/>
          <a:lstStyle/>
          <a:p>
            <a:r>
              <a:rPr lang="en-US" altLang="ja-JP" dirty="0" smtClean="0">
                <a:latin typeface="+mn-ea"/>
              </a:rPr>
              <a:t>2</a:t>
            </a:r>
            <a:r>
              <a:rPr lang="en-US" altLang="ja-JP" dirty="0" smtClean="0">
                <a:latin typeface="+mn-ea"/>
              </a:rPr>
              <a:t>-2</a:t>
            </a:r>
            <a:r>
              <a:rPr lang="ja-JP" altLang="en-US" dirty="0" smtClean="0">
                <a:latin typeface="+mn-ea"/>
              </a:rPr>
              <a:t>）</a:t>
            </a:r>
            <a:r>
              <a:rPr lang="ja-JP" altLang="en-US" dirty="0" smtClean="0">
                <a:latin typeface="+mn-ea"/>
              </a:rPr>
              <a:t>充足された広報の効果</a:t>
            </a:r>
            <a:endParaRPr kumimoji="1" lang="ja-JP" altLang="en-US" dirty="0"/>
          </a:p>
        </p:txBody>
      </p:sp>
      <p:sp>
        <p:nvSpPr>
          <p:cNvPr id="9" name="テキスト ボックス 8"/>
          <p:cNvSpPr txBox="1"/>
          <p:nvPr/>
        </p:nvSpPr>
        <p:spPr>
          <a:xfrm>
            <a:off x="2606350" y="2161642"/>
            <a:ext cx="4190037" cy="461665"/>
          </a:xfrm>
          <a:prstGeom prst="rect">
            <a:avLst/>
          </a:prstGeom>
          <a:noFill/>
        </p:spPr>
        <p:txBody>
          <a:bodyPr wrap="square" rtlCol="0">
            <a:spAutoFit/>
          </a:bodyPr>
          <a:lstStyle/>
          <a:p>
            <a:r>
              <a:rPr lang="ja-JP" altLang="en-US" sz="2400" b="1" dirty="0">
                <a:latin typeface="Meiryo UI" panose="020B0604030504040204" pitchFamily="50" charset="-128"/>
                <a:ea typeface="Meiryo UI" panose="020B0604030504040204" pitchFamily="50" charset="-128"/>
              </a:rPr>
              <a:t>対外事業の規模の</a:t>
            </a:r>
            <a:r>
              <a:rPr lang="ja-JP" altLang="en-US" sz="2400" b="1" dirty="0" smtClean="0">
                <a:latin typeface="Meiryo UI" panose="020B0604030504040204" pitchFamily="50" charset="-128"/>
                <a:ea typeface="Meiryo UI" panose="020B0604030504040204" pitchFamily="50" charset="-128"/>
              </a:rPr>
              <a:t>拡大</a:t>
            </a:r>
            <a:endParaRPr lang="ja-JP" altLang="en-US" sz="2800" b="1" dirty="0">
              <a:latin typeface="Meiryo UI" panose="020B0604030504040204" pitchFamily="50" charset="-128"/>
              <a:ea typeface="Meiryo UI" panose="020B0604030504040204" pitchFamily="50" charset="-128"/>
            </a:endParaRPr>
          </a:p>
        </p:txBody>
      </p:sp>
      <p:sp>
        <p:nvSpPr>
          <p:cNvPr id="14" name="テキスト ボックス 13"/>
          <p:cNvSpPr txBox="1"/>
          <p:nvPr/>
        </p:nvSpPr>
        <p:spPr>
          <a:xfrm>
            <a:off x="2606350" y="3545179"/>
            <a:ext cx="2395962" cy="461665"/>
          </a:xfrm>
          <a:prstGeom prst="rect">
            <a:avLst/>
          </a:prstGeom>
          <a:noFill/>
        </p:spPr>
        <p:txBody>
          <a:bodyPr wrap="square" rtlCol="0">
            <a:spAutoFit/>
          </a:bodyPr>
          <a:lstStyle/>
          <a:p>
            <a:r>
              <a:rPr lang="ja-JP" altLang="en-US" sz="2400" b="1" dirty="0" smtClean="0">
                <a:latin typeface="Meiryo UI" panose="020B0604030504040204" pitchFamily="50" charset="-128"/>
                <a:ea typeface="Meiryo UI" panose="020B0604030504040204" pitchFamily="50" charset="-128"/>
              </a:rPr>
              <a:t>対内</a:t>
            </a:r>
            <a:r>
              <a:rPr lang="ja-JP" altLang="en-US" sz="2400" b="1" dirty="0">
                <a:latin typeface="Meiryo UI" panose="020B0604030504040204" pitchFamily="50" charset="-128"/>
                <a:ea typeface="Meiryo UI" panose="020B0604030504040204" pitchFamily="50" charset="-128"/>
              </a:rPr>
              <a:t>の</a:t>
            </a:r>
            <a:r>
              <a:rPr lang="ja-JP" altLang="en-US" sz="2400" b="1" dirty="0" smtClean="0">
                <a:latin typeface="Meiryo UI" panose="020B0604030504040204" pitchFamily="50" charset="-128"/>
                <a:ea typeface="Meiryo UI" panose="020B0604030504040204" pitchFamily="50" charset="-128"/>
              </a:rPr>
              <a:t>活性化</a:t>
            </a:r>
            <a:endParaRPr lang="ja-JP" altLang="en-US" sz="2800" b="1" dirty="0">
              <a:latin typeface="Meiryo UI" panose="020B0604030504040204" pitchFamily="50" charset="-128"/>
              <a:ea typeface="Meiryo UI" panose="020B0604030504040204" pitchFamily="50" charset="-128"/>
            </a:endParaRPr>
          </a:p>
        </p:txBody>
      </p:sp>
      <p:sp>
        <p:nvSpPr>
          <p:cNvPr id="15" name="テキスト ボックス 14"/>
          <p:cNvSpPr txBox="1"/>
          <p:nvPr/>
        </p:nvSpPr>
        <p:spPr>
          <a:xfrm>
            <a:off x="2606350" y="4990770"/>
            <a:ext cx="2768402" cy="461665"/>
          </a:xfrm>
          <a:prstGeom prst="rect">
            <a:avLst/>
          </a:prstGeom>
          <a:noFill/>
        </p:spPr>
        <p:txBody>
          <a:bodyPr wrap="square" rtlCol="0">
            <a:spAutoFit/>
          </a:bodyPr>
          <a:lstStyle/>
          <a:p>
            <a:r>
              <a:rPr lang="ja-JP" altLang="en-US" sz="2400" b="1" dirty="0">
                <a:latin typeface="Meiryo UI" panose="020B0604030504040204" pitchFamily="50" charset="-128"/>
                <a:ea typeface="Meiryo UI" panose="020B0604030504040204" pitchFamily="50" charset="-128"/>
              </a:rPr>
              <a:t>優秀な</a:t>
            </a:r>
            <a:r>
              <a:rPr lang="ja-JP" altLang="en-US" sz="2400" b="1" dirty="0" smtClean="0">
                <a:latin typeface="Meiryo UI" panose="020B0604030504040204" pitchFamily="50" charset="-128"/>
                <a:ea typeface="Meiryo UI" panose="020B0604030504040204" pitchFamily="50" charset="-128"/>
              </a:rPr>
              <a:t>人材の採用</a:t>
            </a:r>
            <a:endParaRPr lang="ja-JP" altLang="en-US" sz="2800" b="1" dirty="0">
              <a:latin typeface="Meiryo UI" panose="020B0604030504040204" pitchFamily="50" charset="-128"/>
              <a:ea typeface="Meiryo UI" panose="020B0604030504040204" pitchFamily="50" charset="-128"/>
            </a:endParaRPr>
          </a:p>
        </p:txBody>
      </p:sp>
      <p:sp>
        <p:nvSpPr>
          <p:cNvPr id="17" name="テキスト ボックス 16"/>
          <p:cNvSpPr txBox="1"/>
          <p:nvPr/>
        </p:nvSpPr>
        <p:spPr>
          <a:xfrm>
            <a:off x="2233910" y="2669153"/>
            <a:ext cx="6752145" cy="584775"/>
          </a:xfrm>
          <a:prstGeom prst="rect">
            <a:avLst/>
          </a:prstGeom>
          <a:noFill/>
        </p:spPr>
        <p:txBody>
          <a:bodyPr wrap="square" rtlCol="0">
            <a:spAutoFit/>
          </a:bodyPr>
          <a:lstStyle/>
          <a:p>
            <a:r>
              <a:rPr lang="ja-JP" altLang="en-US" sz="1600" dirty="0">
                <a:latin typeface="Meiryo UI" panose="020B0604030504040204" pitchFamily="50" charset="-128"/>
                <a:ea typeface="Meiryo UI" panose="020B0604030504040204" pitchFamily="50" charset="-128"/>
              </a:rPr>
              <a:t>認知度がアップ</a:t>
            </a:r>
            <a:r>
              <a:rPr lang="ja-JP" altLang="en-US" sz="1600" dirty="0" smtClean="0">
                <a:latin typeface="Meiryo UI" panose="020B0604030504040204" pitchFamily="50" charset="-128"/>
                <a:ea typeface="Meiryo UI" panose="020B0604030504040204" pitchFamily="50" charset="-128"/>
              </a:rPr>
              <a:t>し賛同者が増加</a:t>
            </a:r>
            <a:r>
              <a:rPr lang="ja-JP" altLang="en-US" sz="1600" dirty="0">
                <a:latin typeface="Meiryo UI" panose="020B0604030504040204" pitchFamily="50" charset="-128"/>
                <a:ea typeface="Meiryo UI" panose="020B0604030504040204" pitchFamily="50" charset="-128"/>
              </a:rPr>
              <a:t>すれば</a:t>
            </a:r>
            <a:r>
              <a:rPr lang="ja-JP" altLang="en-US" sz="1600" dirty="0" smtClean="0">
                <a:latin typeface="Meiryo UI" panose="020B0604030504040204" pitchFamily="50" charset="-128"/>
                <a:ea typeface="Meiryo UI" panose="020B0604030504040204" pitchFamily="50" charset="-128"/>
              </a:rPr>
              <a:t>、事業参加者</a:t>
            </a:r>
            <a:r>
              <a:rPr lang="ja-JP" altLang="en-US" sz="1600" dirty="0">
                <a:latin typeface="Meiryo UI" panose="020B0604030504040204" pitchFamily="50" charset="-128"/>
                <a:ea typeface="Meiryo UI" panose="020B0604030504040204" pitchFamily="50" charset="-128"/>
              </a:rPr>
              <a:t>や協力</a:t>
            </a:r>
            <a:r>
              <a:rPr lang="ja-JP" altLang="en-US" sz="1600" dirty="0" smtClean="0">
                <a:latin typeface="Meiryo UI" panose="020B0604030504040204" pitchFamily="50" charset="-128"/>
                <a:ea typeface="Meiryo UI" panose="020B0604030504040204" pitchFamily="50" charset="-128"/>
              </a:rPr>
              <a:t>団体の拡大に繋がる。また、メディア</a:t>
            </a:r>
            <a:r>
              <a:rPr lang="ja-JP" altLang="en-US" sz="1600" dirty="0">
                <a:latin typeface="Meiryo UI" panose="020B0604030504040204" pitchFamily="50" charset="-128"/>
                <a:ea typeface="Meiryo UI" panose="020B0604030504040204" pitchFamily="50" charset="-128"/>
              </a:rPr>
              <a:t>など</a:t>
            </a:r>
            <a:r>
              <a:rPr lang="ja-JP" altLang="en-US" sz="1600" dirty="0" smtClean="0">
                <a:latin typeface="Meiryo UI" panose="020B0604030504040204" pitchFamily="50" charset="-128"/>
                <a:ea typeface="Meiryo UI" panose="020B0604030504040204" pitchFamily="50" charset="-128"/>
              </a:rPr>
              <a:t>に取り上げられる可能性も高まり、組織</a:t>
            </a:r>
            <a:r>
              <a:rPr lang="ja-JP" altLang="en-US" sz="1600" dirty="0">
                <a:latin typeface="Meiryo UI" panose="020B0604030504040204" pitchFamily="50" charset="-128"/>
                <a:ea typeface="Meiryo UI" panose="020B0604030504040204" pitchFamily="50" charset="-128"/>
              </a:rPr>
              <a:t>活動もしやすく</a:t>
            </a:r>
            <a:r>
              <a:rPr lang="ja-JP" altLang="en-US" sz="1600" dirty="0" smtClean="0">
                <a:latin typeface="Meiryo UI" panose="020B0604030504040204" pitchFamily="50" charset="-128"/>
                <a:ea typeface="Meiryo UI" panose="020B0604030504040204" pitchFamily="50" charset="-128"/>
              </a:rPr>
              <a:t>なる。</a:t>
            </a:r>
            <a:endParaRPr lang="ja-JP" altLang="en-US" sz="1800" dirty="0">
              <a:latin typeface="Meiryo UI" panose="020B0604030504040204" pitchFamily="50" charset="-128"/>
              <a:ea typeface="Meiryo UI" panose="020B0604030504040204" pitchFamily="50" charset="-128"/>
            </a:endParaRPr>
          </a:p>
        </p:txBody>
      </p:sp>
      <p:grpSp>
        <p:nvGrpSpPr>
          <p:cNvPr id="25" name="グループ化 24"/>
          <p:cNvGrpSpPr/>
          <p:nvPr/>
        </p:nvGrpSpPr>
        <p:grpSpPr>
          <a:xfrm>
            <a:off x="694480" y="2105975"/>
            <a:ext cx="8280000" cy="583412"/>
            <a:chOff x="694480" y="2105975"/>
            <a:chExt cx="8280000" cy="583412"/>
          </a:xfrm>
        </p:grpSpPr>
        <p:cxnSp>
          <p:nvCxnSpPr>
            <p:cNvPr id="23" name="直線コネクタ 22"/>
            <p:cNvCxnSpPr/>
            <p:nvPr/>
          </p:nvCxnSpPr>
          <p:spPr>
            <a:xfrm flipV="1">
              <a:off x="694480" y="2607751"/>
              <a:ext cx="8280000" cy="73427"/>
            </a:xfrm>
            <a:prstGeom prst="line">
              <a:avLst/>
            </a:prstGeom>
            <a:ln w="38100"/>
          </p:spPr>
          <p:style>
            <a:lnRef idx="1">
              <a:schemeClr val="dk1"/>
            </a:lnRef>
            <a:fillRef idx="0">
              <a:schemeClr val="dk1"/>
            </a:fillRef>
            <a:effectRef idx="0">
              <a:schemeClr val="dk1"/>
            </a:effectRef>
            <a:fontRef idx="minor">
              <a:schemeClr val="tx1"/>
            </a:fontRef>
          </p:style>
        </p:cxnSp>
        <p:sp>
          <p:nvSpPr>
            <p:cNvPr id="21" name="平行四辺形 20"/>
            <p:cNvSpPr/>
            <p:nvPr/>
          </p:nvSpPr>
          <p:spPr>
            <a:xfrm>
              <a:off x="706055" y="2105975"/>
              <a:ext cx="1621420" cy="583412"/>
            </a:xfrm>
            <a:prstGeom prst="parallelogram">
              <a:avLst/>
            </a:prstGeom>
            <a:ln>
              <a:noFill/>
            </a:ln>
            <a:scene3d>
              <a:camera prst="orthographicFront"/>
              <a:lightRig rig="threePt" dir="t"/>
            </a:scene3d>
            <a:sp3d>
              <a:bevelT/>
            </a:sp3d>
          </p:spPr>
          <p:style>
            <a:lnRef idx="1">
              <a:schemeClr val="dk1"/>
            </a:lnRef>
            <a:fillRef idx="2">
              <a:schemeClr val="dk1"/>
            </a:fillRef>
            <a:effectRef idx="1">
              <a:schemeClr val="dk1"/>
            </a:effectRef>
            <a:fontRef idx="minor">
              <a:schemeClr val="dk1"/>
            </a:fontRef>
          </p:style>
          <p:txBody>
            <a:bodyPr rtlCol="0" anchor="ctr"/>
            <a:lstStyle/>
            <a:p>
              <a:pPr algn="ctr"/>
              <a:r>
                <a:rPr lang="ja-JP" altLang="en-US" sz="1800" dirty="0">
                  <a:ln w="0"/>
                  <a:solidFill>
                    <a:schemeClr val="tx1"/>
                  </a:solidFill>
                  <a:effectLst>
                    <a:outerShdw blurRad="38100" dist="19050" dir="2700000" algn="tl" rotWithShape="0">
                      <a:schemeClr val="dk1">
                        <a:alpha val="40000"/>
                      </a:schemeClr>
                    </a:outerShdw>
                  </a:effectLst>
                  <a:latin typeface="Meiryo UI" panose="020B0604030504040204" pitchFamily="50" charset="-128"/>
                  <a:ea typeface="Meiryo UI" panose="020B0604030504040204" pitchFamily="50" charset="-128"/>
                </a:rPr>
                <a:t>効果</a:t>
              </a:r>
              <a:r>
                <a:rPr lang="ja-JP" altLang="en-US" sz="1800" dirty="0" smtClean="0">
                  <a:ln w="0"/>
                  <a:solidFill>
                    <a:schemeClr val="tx1"/>
                  </a:solidFill>
                  <a:effectLst>
                    <a:outerShdw blurRad="38100" dist="19050" dir="2700000" algn="tl" rotWithShape="0">
                      <a:schemeClr val="dk1">
                        <a:alpha val="40000"/>
                      </a:schemeClr>
                    </a:outerShdw>
                  </a:effectLst>
                  <a:latin typeface="Meiryo UI" panose="020B0604030504040204" pitchFamily="50" charset="-128"/>
                  <a:ea typeface="Meiryo UI" panose="020B0604030504040204" pitchFamily="50" charset="-128"/>
                </a:rPr>
                <a:t>①</a:t>
              </a:r>
              <a:endParaRPr lang="ja-JP" altLang="en-US" sz="1800" dirty="0">
                <a:ln w="0"/>
                <a:solidFill>
                  <a:schemeClr val="tx1"/>
                </a:solidFill>
                <a:effectLst>
                  <a:outerShdw blurRad="38100" dist="19050" dir="2700000" algn="tl" rotWithShape="0">
                    <a:schemeClr val="dk1">
                      <a:alpha val="40000"/>
                    </a:schemeClr>
                  </a:outerShdw>
                </a:effectLst>
                <a:latin typeface="Meiryo UI" panose="020B0604030504040204" pitchFamily="50" charset="-128"/>
                <a:ea typeface="Meiryo UI" panose="020B0604030504040204" pitchFamily="50" charset="-128"/>
              </a:endParaRPr>
            </a:p>
          </p:txBody>
        </p:sp>
      </p:grpSp>
      <p:grpSp>
        <p:nvGrpSpPr>
          <p:cNvPr id="27" name="グループ化 26"/>
          <p:cNvGrpSpPr/>
          <p:nvPr/>
        </p:nvGrpSpPr>
        <p:grpSpPr>
          <a:xfrm>
            <a:off x="694477" y="4935892"/>
            <a:ext cx="8280000" cy="583412"/>
            <a:chOff x="694479" y="2105975"/>
            <a:chExt cx="8280000" cy="583412"/>
          </a:xfrm>
        </p:grpSpPr>
        <p:cxnSp>
          <p:nvCxnSpPr>
            <p:cNvPr id="28" name="直線コネクタ 27"/>
            <p:cNvCxnSpPr/>
            <p:nvPr/>
          </p:nvCxnSpPr>
          <p:spPr>
            <a:xfrm flipV="1">
              <a:off x="694479" y="2630728"/>
              <a:ext cx="8280000" cy="50449"/>
            </a:xfrm>
            <a:prstGeom prst="line">
              <a:avLst/>
            </a:prstGeom>
            <a:ln w="38100"/>
          </p:spPr>
          <p:style>
            <a:lnRef idx="1">
              <a:schemeClr val="dk1"/>
            </a:lnRef>
            <a:fillRef idx="0">
              <a:schemeClr val="dk1"/>
            </a:fillRef>
            <a:effectRef idx="0">
              <a:schemeClr val="dk1"/>
            </a:effectRef>
            <a:fontRef idx="minor">
              <a:schemeClr val="tx1"/>
            </a:fontRef>
          </p:style>
        </p:cxnSp>
        <p:sp>
          <p:nvSpPr>
            <p:cNvPr id="29" name="平行四辺形 28"/>
            <p:cNvSpPr/>
            <p:nvPr/>
          </p:nvSpPr>
          <p:spPr>
            <a:xfrm>
              <a:off x="706055" y="2105975"/>
              <a:ext cx="1621420" cy="583412"/>
            </a:xfrm>
            <a:prstGeom prst="parallelogram">
              <a:avLst/>
            </a:prstGeom>
            <a:solidFill>
              <a:schemeClr val="tx2">
                <a:lumMod val="40000"/>
                <a:lumOff val="60000"/>
              </a:schemeClr>
            </a:solidFill>
            <a:ln>
              <a:noFill/>
            </a:ln>
            <a:scene3d>
              <a:camera prst="orthographicFront"/>
              <a:lightRig rig="threePt" dir="t"/>
            </a:scene3d>
            <a:sp3d>
              <a:bevelT/>
            </a:sp3d>
          </p:spPr>
          <p:style>
            <a:lnRef idx="1">
              <a:schemeClr val="dk1"/>
            </a:lnRef>
            <a:fillRef idx="2">
              <a:schemeClr val="dk1"/>
            </a:fillRef>
            <a:effectRef idx="1">
              <a:schemeClr val="dk1"/>
            </a:effectRef>
            <a:fontRef idx="minor">
              <a:schemeClr val="dk1"/>
            </a:fontRef>
          </p:style>
          <p:txBody>
            <a:bodyPr rtlCol="0" anchor="ctr"/>
            <a:lstStyle/>
            <a:p>
              <a:pPr algn="ctr"/>
              <a:r>
                <a:rPr lang="ja-JP" altLang="en-US" sz="1800" dirty="0" smtClean="0">
                  <a:ln w="0"/>
                  <a:solidFill>
                    <a:schemeClr val="tx1"/>
                  </a:solidFill>
                  <a:effectLst>
                    <a:outerShdw blurRad="38100" dist="19050" dir="2700000" algn="tl" rotWithShape="0">
                      <a:schemeClr val="dk1">
                        <a:alpha val="40000"/>
                      </a:schemeClr>
                    </a:outerShdw>
                  </a:effectLst>
                  <a:latin typeface="Meiryo UI" panose="020B0604030504040204" pitchFamily="50" charset="-128"/>
                  <a:ea typeface="Meiryo UI" panose="020B0604030504040204" pitchFamily="50" charset="-128"/>
                </a:rPr>
                <a:t>効果③</a:t>
              </a:r>
              <a:endParaRPr lang="ja-JP" altLang="en-US" sz="1800" dirty="0">
                <a:ln w="0"/>
                <a:solidFill>
                  <a:schemeClr val="tx1"/>
                </a:solidFill>
                <a:effectLst>
                  <a:outerShdw blurRad="38100" dist="19050" dir="2700000" algn="tl" rotWithShape="0">
                    <a:schemeClr val="dk1">
                      <a:alpha val="40000"/>
                    </a:schemeClr>
                  </a:outerShdw>
                </a:effectLst>
                <a:latin typeface="Meiryo UI" panose="020B0604030504040204" pitchFamily="50" charset="-128"/>
                <a:ea typeface="Meiryo UI" panose="020B0604030504040204" pitchFamily="50" charset="-128"/>
              </a:endParaRPr>
            </a:p>
          </p:txBody>
        </p:sp>
      </p:grpSp>
      <p:grpSp>
        <p:nvGrpSpPr>
          <p:cNvPr id="30" name="グループ化 29"/>
          <p:cNvGrpSpPr/>
          <p:nvPr/>
        </p:nvGrpSpPr>
        <p:grpSpPr>
          <a:xfrm>
            <a:off x="694478" y="3490301"/>
            <a:ext cx="8280000" cy="583412"/>
            <a:chOff x="694479" y="2105975"/>
            <a:chExt cx="8280000" cy="583412"/>
          </a:xfrm>
        </p:grpSpPr>
        <p:cxnSp>
          <p:nvCxnSpPr>
            <p:cNvPr id="31" name="直線コネクタ 30"/>
            <p:cNvCxnSpPr/>
            <p:nvPr/>
          </p:nvCxnSpPr>
          <p:spPr>
            <a:xfrm flipV="1">
              <a:off x="694479" y="2630728"/>
              <a:ext cx="8280000" cy="50449"/>
            </a:xfrm>
            <a:prstGeom prst="line">
              <a:avLst/>
            </a:prstGeom>
            <a:ln w="38100"/>
          </p:spPr>
          <p:style>
            <a:lnRef idx="1">
              <a:schemeClr val="dk1"/>
            </a:lnRef>
            <a:fillRef idx="0">
              <a:schemeClr val="dk1"/>
            </a:fillRef>
            <a:effectRef idx="0">
              <a:schemeClr val="dk1"/>
            </a:effectRef>
            <a:fontRef idx="minor">
              <a:schemeClr val="tx1"/>
            </a:fontRef>
          </p:style>
        </p:cxnSp>
        <p:sp>
          <p:nvSpPr>
            <p:cNvPr id="32" name="平行四辺形 31"/>
            <p:cNvSpPr/>
            <p:nvPr/>
          </p:nvSpPr>
          <p:spPr>
            <a:xfrm>
              <a:off x="706055" y="2105975"/>
              <a:ext cx="1621420" cy="583412"/>
            </a:xfrm>
            <a:prstGeom prst="parallelogram">
              <a:avLst/>
            </a:prstGeom>
            <a:solidFill>
              <a:schemeClr val="bg2">
                <a:lumMod val="75000"/>
              </a:schemeClr>
            </a:solidFill>
            <a:ln>
              <a:noFill/>
            </a:ln>
            <a:scene3d>
              <a:camera prst="orthographicFront"/>
              <a:lightRig rig="threePt" dir="t"/>
            </a:scene3d>
            <a:sp3d>
              <a:bevelT/>
            </a:sp3d>
          </p:spPr>
          <p:style>
            <a:lnRef idx="1">
              <a:schemeClr val="dk1"/>
            </a:lnRef>
            <a:fillRef idx="2">
              <a:schemeClr val="dk1"/>
            </a:fillRef>
            <a:effectRef idx="1">
              <a:schemeClr val="dk1"/>
            </a:effectRef>
            <a:fontRef idx="minor">
              <a:schemeClr val="dk1"/>
            </a:fontRef>
          </p:style>
          <p:txBody>
            <a:bodyPr rtlCol="0" anchor="ctr"/>
            <a:lstStyle/>
            <a:p>
              <a:pPr algn="ctr"/>
              <a:r>
                <a:rPr lang="ja-JP" altLang="en-US" sz="1800" dirty="0" smtClean="0">
                  <a:ln w="0"/>
                  <a:solidFill>
                    <a:schemeClr val="tx1"/>
                  </a:solidFill>
                  <a:effectLst>
                    <a:outerShdw blurRad="38100" dist="19050" dir="2700000" algn="tl" rotWithShape="0">
                      <a:schemeClr val="dk1">
                        <a:alpha val="40000"/>
                      </a:schemeClr>
                    </a:outerShdw>
                  </a:effectLst>
                  <a:latin typeface="Meiryo UI" panose="020B0604030504040204" pitchFamily="50" charset="-128"/>
                  <a:ea typeface="Meiryo UI" panose="020B0604030504040204" pitchFamily="50" charset="-128"/>
                </a:rPr>
                <a:t>効果②</a:t>
              </a:r>
              <a:endParaRPr lang="ja-JP" altLang="en-US" sz="1800" dirty="0">
                <a:ln w="0"/>
                <a:solidFill>
                  <a:schemeClr val="tx1"/>
                </a:solidFill>
                <a:effectLst>
                  <a:outerShdw blurRad="38100" dist="19050" dir="2700000" algn="tl" rotWithShape="0">
                    <a:schemeClr val="dk1">
                      <a:alpha val="40000"/>
                    </a:schemeClr>
                  </a:outerShdw>
                </a:effectLst>
                <a:latin typeface="Meiryo UI" panose="020B0604030504040204" pitchFamily="50" charset="-128"/>
                <a:ea typeface="Meiryo UI" panose="020B0604030504040204" pitchFamily="50" charset="-128"/>
              </a:endParaRPr>
            </a:p>
          </p:txBody>
        </p:sp>
      </p:grpSp>
      <p:sp>
        <p:nvSpPr>
          <p:cNvPr id="34" name="テキスト ボックス 33"/>
          <p:cNvSpPr txBox="1"/>
          <p:nvPr/>
        </p:nvSpPr>
        <p:spPr>
          <a:xfrm>
            <a:off x="2233910" y="4072576"/>
            <a:ext cx="6752145" cy="584775"/>
          </a:xfrm>
          <a:prstGeom prst="rect">
            <a:avLst/>
          </a:prstGeom>
          <a:noFill/>
        </p:spPr>
        <p:txBody>
          <a:bodyPr wrap="square" rtlCol="0">
            <a:spAutoFit/>
          </a:bodyPr>
          <a:lstStyle/>
          <a:p>
            <a:r>
              <a:rPr lang="ja-JP" altLang="en-US" sz="1600" dirty="0">
                <a:latin typeface="Meiryo UI" panose="020B0604030504040204" pitchFamily="50" charset="-128"/>
                <a:ea typeface="Meiryo UI" panose="020B0604030504040204" pitchFamily="50" charset="-128"/>
              </a:rPr>
              <a:t>組織や</a:t>
            </a:r>
            <a:r>
              <a:rPr lang="ja-JP" altLang="en-US" sz="1600" dirty="0" smtClean="0">
                <a:latin typeface="Meiryo UI" panose="020B0604030504040204" pitchFamily="50" charset="-128"/>
                <a:ea typeface="Meiryo UI" panose="020B0604030504040204" pitchFamily="50" charset="-128"/>
              </a:rPr>
              <a:t>事業の認知度が高まることで、メンバー</a:t>
            </a:r>
            <a:r>
              <a:rPr lang="ja-JP" altLang="en-US" sz="1600" dirty="0">
                <a:latin typeface="Meiryo UI" panose="020B0604030504040204" pitchFamily="50" charset="-128"/>
                <a:ea typeface="Meiryo UI" panose="020B0604030504040204" pitchFamily="50" charset="-128"/>
              </a:rPr>
              <a:t>やその家族にも組織</a:t>
            </a:r>
            <a:r>
              <a:rPr lang="ja-JP" altLang="en-US" sz="1600" dirty="0" smtClean="0">
                <a:latin typeface="Meiryo UI" panose="020B0604030504040204" pitchFamily="50" charset="-128"/>
                <a:ea typeface="Meiryo UI" panose="020B0604030504040204" pitchFamily="50" charset="-128"/>
              </a:rPr>
              <a:t>団体</a:t>
            </a:r>
            <a:r>
              <a:rPr lang="ja-JP" altLang="en-US" sz="1600" dirty="0">
                <a:latin typeface="Meiryo UI" panose="020B0604030504040204" pitchFamily="50" charset="-128"/>
                <a:ea typeface="Meiryo UI" panose="020B0604030504040204" pitchFamily="50" charset="-128"/>
              </a:rPr>
              <a:t>に</a:t>
            </a:r>
            <a:r>
              <a:rPr lang="ja-JP" altLang="en-US" sz="1600" dirty="0" smtClean="0">
                <a:latin typeface="Meiryo UI" panose="020B0604030504040204" pitchFamily="50" charset="-128"/>
                <a:ea typeface="Meiryo UI" panose="020B0604030504040204" pitchFamily="50" charset="-128"/>
              </a:rPr>
              <a:t>対する理解が深まる。対内の情報共有も簡易になる。</a:t>
            </a:r>
            <a:endParaRPr lang="ja-JP" altLang="en-US" sz="1800" dirty="0">
              <a:latin typeface="Meiryo UI" panose="020B0604030504040204" pitchFamily="50" charset="-128"/>
              <a:ea typeface="Meiryo UI" panose="020B0604030504040204" pitchFamily="50" charset="-128"/>
            </a:endParaRPr>
          </a:p>
        </p:txBody>
      </p:sp>
      <p:sp>
        <p:nvSpPr>
          <p:cNvPr id="35" name="テキスト ボックス 34"/>
          <p:cNvSpPr txBox="1"/>
          <p:nvPr/>
        </p:nvSpPr>
        <p:spPr>
          <a:xfrm>
            <a:off x="2233910" y="5560335"/>
            <a:ext cx="6752145" cy="584775"/>
          </a:xfrm>
          <a:prstGeom prst="rect">
            <a:avLst/>
          </a:prstGeom>
          <a:noFill/>
        </p:spPr>
        <p:txBody>
          <a:bodyPr wrap="square" rtlCol="0">
            <a:spAutoFit/>
          </a:bodyPr>
          <a:lstStyle/>
          <a:p>
            <a:r>
              <a:rPr lang="ja-JP" altLang="en-US" sz="1600" dirty="0" smtClean="0">
                <a:latin typeface="Meiryo UI" panose="020B0604030504040204" pitchFamily="50" charset="-128"/>
                <a:ea typeface="Meiryo UI" panose="020B0604030504040204" pitchFamily="50" charset="-128"/>
              </a:rPr>
              <a:t>組織</a:t>
            </a:r>
            <a:r>
              <a:rPr lang="ja-JP" altLang="en-US" sz="1600" dirty="0">
                <a:latin typeface="Meiryo UI" panose="020B0604030504040204" pitchFamily="50" charset="-128"/>
                <a:ea typeface="Meiryo UI" panose="020B0604030504040204" pitchFamily="50" charset="-128"/>
              </a:rPr>
              <a:t>の理念や雰囲気</a:t>
            </a:r>
            <a:r>
              <a:rPr lang="ja-JP" altLang="en-US" sz="1600" dirty="0" smtClean="0">
                <a:latin typeface="Meiryo UI" panose="020B0604030504040204" pitchFamily="50" charset="-128"/>
                <a:ea typeface="Meiryo UI" panose="020B0604030504040204" pitchFamily="50" charset="-128"/>
              </a:rPr>
              <a:t>などの地域浸透により、応募者</a:t>
            </a:r>
            <a:r>
              <a:rPr lang="ja-JP" altLang="en-US" sz="1600" dirty="0">
                <a:latin typeface="Meiryo UI" panose="020B0604030504040204" pitchFamily="50" charset="-128"/>
                <a:ea typeface="Meiryo UI" panose="020B0604030504040204" pitchFamily="50" charset="-128"/>
              </a:rPr>
              <a:t>が増加するだけでなく、野洲青年会議所の雰囲気に合った適切な人材が集まるように</a:t>
            </a:r>
            <a:r>
              <a:rPr lang="ja-JP" altLang="en-US" sz="1600" dirty="0" smtClean="0">
                <a:latin typeface="Meiryo UI" panose="020B0604030504040204" pitchFamily="50" charset="-128"/>
                <a:ea typeface="Meiryo UI" panose="020B0604030504040204" pitchFamily="50" charset="-128"/>
              </a:rPr>
              <a:t>なる。</a:t>
            </a:r>
            <a:endParaRPr lang="ja-JP" altLang="en-US" sz="1800" dirty="0">
              <a:latin typeface="Meiryo UI" panose="020B0604030504040204" pitchFamily="50" charset="-128"/>
              <a:ea typeface="Meiryo UI" panose="020B0604030504040204" pitchFamily="50" charset="-128"/>
            </a:endParaRPr>
          </a:p>
        </p:txBody>
      </p:sp>
      <p:sp>
        <p:nvSpPr>
          <p:cNvPr id="3" name="スライド番号プレースホルダー 2"/>
          <p:cNvSpPr>
            <a:spLocks noGrp="1"/>
          </p:cNvSpPr>
          <p:nvPr>
            <p:ph type="sldNum" sz="quarter" idx="12"/>
          </p:nvPr>
        </p:nvSpPr>
        <p:spPr/>
        <p:txBody>
          <a:bodyPr/>
          <a:lstStyle/>
          <a:p>
            <a:fld id="{6AAB1FC7-E1A8-456C-AEE7-E79A846A13F4}" type="slidenum">
              <a:rPr kumimoji="1" lang="ja-JP" altLang="en-US" smtClean="0"/>
              <a:t>6</a:t>
            </a:fld>
            <a:endParaRPr kumimoji="1" lang="ja-JP" altLang="en-US"/>
          </a:p>
        </p:txBody>
      </p:sp>
    </p:spTree>
    <p:extLst>
      <p:ext uri="{BB962C8B-B14F-4D97-AF65-F5344CB8AC3E}">
        <p14:creationId xmlns:p14="http://schemas.microsoft.com/office/powerpoint/2010/main" val="36083878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5"/>
                                        </p:tgtEl>
                                        <p:attrNameLst>
                                          <p:attrName>style.visibility</p:attrName>
                                        </p:attrNameLst>
                                      </p:cBhvr>
                                      <p:to>
                                        <p:strVal val="visible"/>
                                      </p:to>
                                    </p:set>
                                    <p:animEffect transition="in" filter="fade">
                                      <p:cBhvr>
                                        <p:cTn id="7" dur="500"/>
                                        <p:tgtEl>
                                          <p:spTgt spid="25"/>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7"/>
                                        </p:tgtEl>
                                        <p:attrNameLst>
                                          <p:attrName>style.visibility</p:attrName>
                                        </p:attrNameLst>
                                      </p:cBhvr>
                                      <p:to>
                                        <p:strVal val="visible"/>
                                      </p:to>
                                    </p:set>
                                    <p:animEffect transition="in" filter="fade">
                                      <p:cBhvr>
                                        <p:cTn id="10" dur="500"/>
                                        <p:tgtEl>
                                          <p:spTgt spid="17"/>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fade">
                                      <p:cBhvr>
                                        <p:cTn id="13" dur="500"/>
                                        <p:tgtEl>
                                          <p:spTgt spid="9"/>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30"/>
                                        </p:tgtEl>
                                        <p:attrNameLst>
                                          <p:attrName>style.visibility</p:attrName>
                                        </p:attrNameLst>
                                      </p:cBhvr>
                                      <p:to>
                                        <p:strVal val="visible"/>
                                      </p:to>
                                    </p:set>
                                    <p:animEffect transition="in" filter="fade">
                                      <p:cBhvr>
                                        <p:cTn id="18" dur="500"/>
                                        <p:tgtEl>
                                          <p:spTgt spid="30"/>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34"/>
                                        </p:tgtEl>
                                        <p:attrNameLst>
                                          <p:attrName>style.visibility</p:attrName>
                                        </p:attrNameLst>
                                      </p:cBhvr>
                                      <p:to>
                                        <p:strVal val="visible"/>
                                      </p:to>
                                    </p:set>
                                    <p:animEffect transition="in" filter="fade">
                                      <p:cBhvr>
                                        <p:cTn id="21" dur="500"/>
                                        <p:tgtEl>
                                          <p:spTgt spid="34"/>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14"/>
                                        </p:tgtEl>
                                        <p:attrNameLst>
                                          <p:attrName>style.visibility</p:attrName>
                                        </p:attrNameLst>
                                      </p:cBhvr>
                                      <p:to>
                                        <p:strVal val="visible"/>
                                      </p:to>
                                    </p:set>
                                    <p:animEffect transition="in" filter="fade">
                                      <p:cBhvr>
                                        <p:cTn id="24" dur="500"/>
                                        <p:tgtEl>
                                          <p:spTgt spid="14"/>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nodeType="clickEffect">
                                  <p:stCondLst>
                                    <p:cond delay="0"/>
                                  </p:stCondLst>
                                  <p:childTnLst>
                                    <p:set>
                                      <p:cBhvr>
                                        <p:cTn id="28" dur="1" fill="hold">
                                          <p:stCondLst>
                                            <p:cond delay="0"/>
                                          </p:stCondLst>
                                        </p:cTn>
                                        <p:tgtEl>
                                          <p:spTgt spid="27"/>
                                        </p:tgtEl>
                                        <p:attrNameLst>
                                          <p:attrName>style.visibility</p:attrName>
                                        </p:attrNameLst>
                                      </p:cBhvr>
                                      <p:to>
                                        <p:strVal val="visible"/>
                                      </p:to>
                                    </p:set>
                                    <p:animEffect transition="in" filter="fade">
                                      <p:cBhvr>
                                        <p:cTn id="29" dur="500"/>
                                        <p:tgtEl>
                                          <p:spTgt spid="27"/>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35"/>
                                        </p:tgtEl>
                                        <p:attrNameLst>
                                          <p:attrName>style.visibility</p:attrName>
                                        </p:attrNameLst>
                                      </p:cBhvr>
                                      <p:to>
                                        <p:strVal val="visible"/>
                                      </p:to>
                                    </p:set>
                                    <p:animEffect transition="in" filter="fade">
                                      <p:cBhvr>
                                        <p:cTn id="32" dur="500"/>
                                        <p:tgtEl>
                                          <p:spTgt spid="35"/>
                                        </p:tgtEl>
                                      </p:cBhvr>
                                    </p:animEffect>
                                  </p:childTnLst>
                                </p:cTn>
                              </p:par>
                              <p:par>
                                <p:cTn id="33" presetID="10" presetClass="entr" presetSubtype="0" fill="hold" grpId="0" nodeType="withEffect">
                                  <p:stCondLst>
                                    <p:cond delay="0"/>
                                  </p:stCondLst>
                                  <p:childTnLst>
                                    <p:set>
                                      <p:cBhvr>
                                        <p:cTn id="34" dur="1" fill="hold">
                                          <p:stCondLst>
                                            <p:cond delay="0"/>
                                          </p:stCondLst>
                                        </p:cTn>
                                        <p:tgtEl>
                                          <p:spTgt spid="15"/>
                                        </p:tgtEl>
                                        <p:attrNameLst>
                                          <p:attrName>style.visibility</p:attrName>
                                        </p:attrNameLst>
                                      </p:cBhvr>
                                      <p:to>
                                        <p:strVal val="visible"/>
                                      </p:to>
                                    </p:set>
                                    <p:animEffect transition="in" filter="fade">
                                      <p:cBhvr>
                                        <p:cTn id="35"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4" grpId="0"/>
      <p:bldP spid="15" grpId="0"/>
      <p:bldP spid="17" grpId="0"/>
      <p:bldP spid="34" grpId="0"/>
      <p:bldP spid="3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91539" y="286605"/>
            <a:ext cx="8669149" cy="1450757"/>
          </a:xfrm>
        </p:spPr>
        <p:txBody>
          <a:bodyPr/>
          <a:lstStyle/>
          <a:p>
            <a:r>
              <a:rPr lang="en-US" altLang="ja-JP" dirty="0" smtClean="0">
                <a:latin typeface="+mn-ea"/>
              </a:rPr>
              <a:t>2-2</a:t>
            </a:r>
            <a:r>
              <a:rPr lang="en-US" altLang="ja-JP" dirty="0" smtClean="0">
                <a:latin typeface="+mn-ea"/>
              </a:rPr>
              <a:t>)</a:t>
            </a:r>
            <a:r>
              <a:rPr lang="ja-JP" altLang="en-US" dirty="0" smtClean="0">
                <a:latin typeface="+mn-ea"/>
              </a:rPr>
              <a:t>イメージ図</a:t>
            </a:r>
            <a:endParaRPr kumimoji="1" lang="ja-JP" altLang="en-US" dirty="0"/>
          </a:p>
        </p:txBody>
      </p:sp>
      <p:sp>
        <p:nvSpPr>
          <p:cNvPr id="5" name="スライド番号プレースホルダー 4"/>
          <p:cNvSpPr>
            <a:spLocks noGrp="1"/>
          </p:cNvSpPr>
          <p:nvPr>
            <p:ph type="sldNum" sz="quarter" idx="12"/>
          </p:nvPr>
        </p:nvSpPr>
        <p:spPr/>
        <p:txBody>
          <a:bodyPr/>
          <a:lstStyle/>
          <a:p>
            <a:fld id="{6AAB1FC7-E1A8-456C-AEE7-E79A846A13F4}" type="slidenum">
              <a:rPr kumimoji="1" lang="ja-JP" altLang="en-US" smtClean="0"/>
              <a:t>7</a:t>
            </a:fld>
            <a:endParaRPr kumimoji="1" lang="ja-JP" altLang="en-US"/>
          </a:p>
        </p:txBody>
      </p:sp>
      <p:pic>
        <p:nvPicPr>
          <p:cNvPr id="17" name="図 16"/>
          <p:cNvPicPr>
            <a:picLocks noChangeAspect="1"/>
          </p:cNvPicPr>
          <p:nvPr/>
        </p:nvPicPr>
        <p:blipFill rotWithShape="1">
          <a:blip r:embed="rId2" cstate="print">
            <a:extLst>
              <a:ext uri="{28A0092B-C50C-407E-A947-70E740481C1C}">
                <a14:useLocalDpi xmlns:a14="http://schemas.microsoft.com/office/drawing/2010/main" val="0"/>
              </a:ext>
            </a:extLst>
          </a:blip>
          <a:srcRect l="20901" t="2613" r="26619" b="20301"/>
          <a:stretch/>
        </p:blipFill>
        <p:spPr>
          <a:xfrm>
            <a:off x="6037221" y="2027428"/>
            <a:ext cx="3656507" cy="2364913"/>
          </a:xfrm>
          <a:prstGeom prst="rect">
            <a:avLst/>
          </a:prstGeom>
        </p:spPr>
      </p:pic>
      <p:grpSp>
        <p:nvGrpSpPr>
          <p:cNvPr id="33" name="グループ化 32"/>
          <p:cNvGrpSpPr/>
          <p:nvPr/>
        </p:nvGrpSpPr>
        <p:grpSpPr>
          <a:xfrm>
            <a:off x="3609974" y="2223136"/>
            <a:ext cx="2305050" cy="693534"/>
            <a:chOff x="3609974" y="2223136"/>
            <a:chExt cx="2305050" cy="693534"/>
          </a:xfrm>
        </p:grpSpPr>
        <p:sp>
          <p:nvSpPr>
            <p:cNvPr id="9" name="右矢印 8"/>
            <p:cNvSpPr/>
            <p:nvPr/>
          </p:nvSpPr>
          <p:spPr>
            <a:xfrm>
              <a:off x="3609974" y="2223136"/>
              <a:ext cx="2305050" cy="693534"/>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テキスト ボックス 18"/>
            <p:cNvSpPr txBox="1"/>
            <p:nvPr/>
          </p:nvSpPr>
          <p:spPr>
            <a:xfrm>
              <a:off x="3814761" y="2385065"/>
              <a:ext cx="1800225" cy="369204"/>
            </a:xfrm>
            <a:prstGeom prst="rect">
              <a:avLst/>
            </a:prstGeom>
            <a:noFill/>
          </p:spPr>
          <p:txBody>
            <a:bodyPr wrap="square" rtlCol="0">
              <a:spAutoFit/>
            </a:bodyPr>
            <a:lstStyle/>
            <a:p>
              <a:r>
                <a:rPr kumimoji="1" lang="ja-JP" altLang="en-US" dirty="0" smtClean="0"/>
                <a:t>充足された広報</a:t>
              </a:r>
              <a:endParaRPr kumimoji="1" lang="ja-JP" altLang="en-US" dirty="0"/>
            </a:p>
          </p:txBody>
        </p:sp>
      </p:grpSp>
      <p:grpSp>
        <p:nvGrpSpPr>
          <p:cNvPr id="34" name="グループ化 33"/>
          <p:cNvGrpSpPr/>
          <p:nvPr/>
        </p:nvGrpSpPr>
        <p:grpSpPr>
          <a:xfrm>
            <a:off x="3504205" y="2754269"/>
            <a:ext cx="2305050" cy="798080"/>
            <a:chOff x="3504205" y="2754269"/>
            <a:chExt cx="2305050" cy="798080"/>
          </a:xfrm>
        </p:grpSpPr>
        <p:sp>
          <p:nvSpPr>
            <p:cNvPr id="18" name="右矢印 17"/>
            <p:cNvSpPr/>
            <p:nvPr/>
          </p:nvSpPr>
          <p:spPr>
            <a:xfrm rot="10800000">
              <a:off x="3504205" y="2754269"/>
              <a:ext cx="2305050" cy="798080"/>
            </a:xfrm>
            <a:prstGeom prst="rightArrow">
              <a:avLst/>
            </a:prstGeom>
            <a:solidFill>
              <a:srgbClr val="FF7C80"/>
            </a:solidFill>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20" name="テキスト ボックス 19"/>
            <p:cNvSpPr txBox="1"/>
            <p:nvPr/>
          </p:nvSpPr>
          <p:spPr>
            <a:xfrm>
              <a:off x="3862385" y="2812534"/>
              <a:ext cx="1946869" cy="646331"/>
            </a:xfrm>
            <a:prstGeom prst="rect">
              <a:avLst/>
            </a:prstGeom>
            <a:noFill/>
          </p:spPr>
          <p:txBody>
            <a:bodyPr wrap="square" rtlCol="0">
              <a:spAutoFit/>
            </a:bodyPr>
            <a:lstStyle/>
            <a:p>
              <a:r>
                <a:rPr kumimoji="1" lang="ja-JP" altLang="en-US" sz="1800" dirty="0" smtClean="0"/>
                <a:t>協力・事業参加の拡大</a:t>
              </a:r>
              <a:endParaRPr kumimoji="1" lang="ja-JP" altLang="en-US" sz="1800" dirty="0"/>
            </a:p>
          </p:txBody>
        </p:sp>
      </p:grpSp>
      <p:grpSp>
        <p:nvGrpSpPr>
          <p:cNvPr id="25" name="グループ化 24"/>
          <p:cNvGrpSpPr/>
          <p:nvPr/>
        </p:nvGrpSpPr>
        <p:grpSpPr>
          <a:xfrm>
            <a:off x="381002" y="2067027"/>
            <a:ext cx="2895238" cy="2285714"/>
            <a:chOff x="381002" y="2067027"/>
            <a:chExt cx="2895238" cy="2285714"/>
          </a:xfrm>
        </p:grpSpPr>
        <p:pic>
          <p:nvPicPr>
            <p:cNvPr id="6" name="図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81002" y="2067027"/>
              <a:ext cx="2895238" cy="2285714"/>
            </a:xfrm>
            <a:prstGeom prst="rect">
              <a:avLst/>
            </a:prstGeom>
          </p:spPr>
        </p:pic>
        <p:pic>
          <p:nvPicPr>
            <p:cNvPr id="24" name="図 2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472879" y="3086790"/>
              <a:ext cx="908371" cy="339752"/>
            </a:xfrm>
            <a:prstGeom prst="rect">
              <a:avLst/>
            </a:prstGeom>
          </p:spPr>
        </p:pic>
      </p:grpSp>
      <p:pic>
        <p:nvPicPr>
          <p:cNvPr id="26" name="図 25"/>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340870" y="4695788"/>
            <a:ext cx="1559991" cy="1982489"/>
          </a:xfrm>
          <a:prstGeom prst="rect">
            <a:avLst/>
          </a:prstGeom>
        </p:spPr>
      </p:pic>
      <p:sp>
        <p:nvSpPr>
          <p:cNvPr id="27" name="角丸四角形 26"/>
          <p:cNvSpPr/>
          <p:nvPr/>
        </p:nvSpPr>
        <p:spPr>
          <a:xfrm>
            <a:off x="3443107" y="3571719"/>
            <a:ext cx="2533016" cy="723716"/>
          </a:xfrm>
          <a:prstGeom prst="round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rgbClr val="FF0000"/>
                </a:solidFill>
              </a:rPr>
              <a:t>組織認知の浸透</a:t>
            </a:r>
            <a:endParaRPr kumimoji="1" lang="ja-JP" altLang="en-US" dirty="0">
              <a:solidFill>
                <a:srgbClr val="FF0000"/>
              </a:solidFill>
            </a:endParaRPr>
          </a:p>
        </p:txBody>
      </p:sp>
      <p:grpSp>
        <p:nvGrpSpPr>
          <p:cNvPr id="35" name="グループ化 34"/>
          <p:cNvGrpSpPr/>
          <p:nvPr/>
        </p:nvGrpSpPr>
        <p:grpSpPr>
          <a:xfrm>
            <a:off x="4092869" y="4485212"/>
            <a:ext cx="1248001" cy="901495"/>
            <a:chOff x="4092869" y="4485212"/>
            <a:chExt cx="1248001" cy="901495"/>
          </a:xfrm>
        </p:grpSpPr>
        <p:sp>
          <p:nvSpPr>
            <p:cNvPr id="29" name="屈折矢印 28"/>
            <p:cNvSpPr/>
            <p:nvPr/>
          </p:nvSpPr>
          <p:spPr>
            <a:xfrm>
              <a:off x="4092869" y="4485212"/>
              <a:ext cx="1248001" cy="901495"/>
            </a:xfrm>
            <a:prstGeom prst="bentUpArrow">
              <a:avLst>
                <a:gd name="adj1" fmla="val 17949"/>
                <a:gd name="adj2" fmla="val 27243"/>
                <a:gd name="adj3" fmla="val 19872"/>
              </a:avLst>
            </a:prstGeom>
            <a:solidFill>
              <a:srgbClr val="FFC000"/>
            </a:solidFill>
            <a:ln>
              <a:noFill/>
            </a:ln>
            <a:scene3d>
              <a:camera prst="orthographicFront">
                <a:rot lat="0" lon="11099999" rev="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テキスト ボックス 29"/>
            <p:cNvSpPr txBox="1"/>
            <p:nvPr/>
          </p:nvSpPr>
          <p:spPr>
            <a:xfrm>
              <a:off x="4513388" y="4765882"/>
              <a:ext cx="712725" cy="369204"/>
            </a:xfrm>
            <a:prstGeom prst="rect">
              <a:avLst/>
            </a:prstGeom>
            <a:noFill/>
          </p:spPr>
          <p:txBody>
            <a:bodyPr wrap="square" rtlCol="0">
              <a:spAutoFit/>
            </a:bodyPr>
            <a:lstStyle/>
            <a:p>
              <a:r>
                <a:rPr kumimoji="1" lang="ja-JP" altLang="en-US" dirty="0" smtClean="0"/>
                <a:t>共感</a:t>
              </a:r>
              <a:endParaRPr kumimoji="1" lang="ja-JP" altLang="en-US" dirty="0"/>
            </a:p>
          </p:txBody>
        </p:sp>
      </p:grpSp>
      <p:grpSp>
        <p:nvGrpSpPr>
          <p:cNvPr id="36" name="グループ化 35"/>
          <p:cNvGrpSpPr/>
          <p:nvPr/>
        </p:nvGrpSpPr>
        <p:grpSpPr>
          <a:xfrm>
            <a:off x="1520674" y="4656190"/>
            <a:ext cx="3844866" cy="1592214"/>
            <a:chOff x="1520674" y="4656190"/>
            <a:chExt cx="3844866" cy="1592214"/>
          </a:xfrm>
        </p:grpSpPr>
        <p:sp>
          <p:nvSpPr>
            <p:cNvPr id="31" name="屈折矢印 30"/>
            <p:cNvSpPr/>
            <p:nvPr/>
          </p:nvSpPr>
          <p:spPr>
            <a:xfrm rot="5400000">
              <a:off x="2647000" y="3529864"/>
              <a:ext cx="1592214" cy="3844866"/>
            </a:xfrm>
            <a:prstGeom prst="bentUpArrow">
              <a:avLst>
                <a:gd name="adj1" fmla="val 17949"/>
                <a:gd name="adj2" fmla="val 17253"/>
                <a:gd name="adj3" fmla="val 19872"/>
              </a:avLst>
            </a:prstGeom>
            <a:solidFill>
              <a:srgbClr val="FF0000"/>
            </a:solidFill>
            <a:ln>
              <a:noFill/>
            </a:ln>
            <a:scene3d>
              <a:camera prst="orthographicFront">
                <a:rot lat="0" lon="0" rev="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テキスト ボックス 31"/>
            <p:cNvSpPr txBox="1"/>
            <p:nvPr/>
          </p:nvSpPr>
          <p:spPr>
            <a:xfrm>
              <a:off x="1943003" y="5244778"/>
              <a:ext cx="1314188" cy="369204"/>
            </a:xfrm>
            <a:prstGeom prst="rect">
              <a:avLst/>
            </a:prstGeom>
            <a:noFill/>
          </p:spPr>
          <p:txBody>
            <a:bodyPr wrap="square" rtlCol="0">
              <a:spAutoFit/>
            </a:bodyPr>
            <a:lstStyle/>
            <a:p>
              <a:r>
                <a:rPr lang="ja-JP" altLang="en-US" dirty="0" smtClean="0"/>
                <a:t>拡大斡旋</a:t>
              </a:r>
              <a:endParaRPr kumimoji="1" lang="ja-JP" altLang="en-US" dirty="0"/>
            </a:p>
          </p:txBody>
        </p:sp>
      </p:grpSp>
    </p:spTree>
    <p:extLst>
      <p:ext uri="{BB962C8B-B14F-4D97-AF65-F5344CB8AC3E}">
        <p14:creationId xmlns:p14="http://schemas.microsoft.com/office/powerpoint/2010/main" val="25730926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3"/>
                                        </p:tgtEl>
                                        <p:attrNameLst>
                                          <p:attrName>style.visibility</p:attrName>
                                        </p:attrNameLst>
                                      </p:cBhvr>
                                      <p:to>
                                        <p:strVal val="visible"/>
                                      </p:to>
                                    </p:set>
                                    <p:animEffect transition="in" filter="fade">
                                      <p:cBhvr>
                                        <p:cTn id="7" dur="500"/>
                                        <p:tgtEl>
                                          <p:spTgt spid="3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4"/>
                                        </p:tgtEl>
                                        <p:attrNameLst>
                                          <p:attrName>style.visibility</p:attrName>
                                        </p:attrNameLst>
                                      </p:cBhvr>
                                      <p:to>
                                        <p:strVal val="visible"/>
                                      </p:to>
                                    </p:set>
                                    <p:animEffect transition="in" filter="fade">
                                      <p:cBhvr>
                                        <p:cTn id="12" dur="500"/>
                                        <p:tgtEl>
                                          <p:spTgt spid="3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7"/>
                                        </p:tgtEl>
                                        <p:attrNameLst>
                                          <p:attrName>style.visibility</p:attrName>
                                        </p:attrNameLst>
                                      </p:cBhvr>
                                      <p:to>
                                        <p:strVal val="visible"/>
                                      </p:to>
                                    </p:set>
                                    <p:animEffect transition="in" filter="fade">
                                      <p:cBhvr>
                                        <p:cTn id="17" dur="500"/>
                                        <p:tgtEl>
                                          <p:spTgt spid="27"/>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5"/>
                                        </p:tgtEl>
                                        <p:attrNameLst>
                                          <p:attrName>style.visibility</p:attrName>
                                        </p:attrNameLst>
                                      </p:cBhvr>
                                      <p:to>
                                        <p:strVal val="visible"/>
                                      </p:to>
                                    </p:set>
                                    <p:animEffect transition="in" filter="fade">
                                      <p:cBhvr>
                                        <p:cTn id="22" dur="500"/>
                                        <p:tgtEl>
                                          <p:spTgt spid="35"/>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6"/>
                                        </p:tgtEl>
                                        <p:attrNameLst>
                                          <p:attrName>style.visibility</p:attrName>
                                        </p:attrNameLst>
                                      </p:cBhvr>
                                      <p:to>
                                        <p:strVal val="visible"/>
                                      </p:to>
                                    </p:set>
                                    <p:animEffect transition="in" filter="fade">
                                      <p:cBhvr>
                                        <p:cTn id="27" dur="500"/>
                                        <p:tgtEl>
                                          <p:spTgt spid="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91539" y="286605"/>
            <a:ext cx="8669149" cy="1450757"/>
          </a:xfrm>
        </p:spPr>
        <p:txBody>
          <a:bodyPr/>
          <a:lstStyle/>
          <a:p>
            <a:r>
              <a:rPr lang="en-US" altLang="ja-JP" dirty="0" smtClean="0">
                <a:latin typeface="+mn-ea"/>
              </a:rPr>
              <a:t>1-4</a:t>
            </a:r>
            <a:r>
              <a:rPr lang="ja-JP" altLang="en-US" dirty="0" smtClean="0">
                <a:latin typeface="+mn-ea"/>
              </a:rPr>
              <a:t>）野洲青年会議所の広報状況</a:t>
            </a:r>
            <a:endParaRPr kumimoji="1" lang="ja-JP" altLang="en-US" dirty="0"/>
          </a:p>
        </p:txBody>
      </p:sp>
      <p:graphicFrame>
        <p:nvGraphicFramePr>
          <p:cNvPr id="5" name="表 4"/>
          <p:cNvGraphicFramePr>
            <a:graphicFrameLocks noGrp="1"/>
          </p:cNvGraphicFramePr>
          <p:nvPr>
            <p:extLst>
              <p:ext uri="{D42A27DB-BD31-4B8C-83A1-F6EECF244321}">
                <p14:modId xmlns:p14="http://schemas.microsoft.com/office/powerpoint/2010/main" val="4168114985"/>
              </p:ext>
            </p:extLst>
          </p:nvPr>
        </p:nvGraphicFramePr>
        <p:xfrm>
          <a:off x="711022" y="2002421"/>
          <a:ext cx="8849666" cy="4201610"/>
        </p:xfrm>
        <a:graphic>
          <a:graphicData uri="http://schemas.openxmlformats.org/drawingml/2006/table">
            <a:tbl>
              <a:tblPr firstRow="1" bandRow="1">
                <a:tableStyleId>{7E9639D4-E3E2-4D34-9284-5A2195B3D0D7}</a:tableStyleId>
              </a:tblPr>
              <a:tblGrid>
                <a:gridCol w="2192219"/>
                <a:gridCol w="3271952"/>
                <a:gridCol w="3385495"/>
              </a:tblGrid>
              <a:tr h="522346">
                <a:tc>
                  <a:txBody>
                    <a:bodyPr/>
                    <a:lstStyle/>
                    <a:p>
                      <a:pPr algn="ctr"/>
                      <a:r>
                        <a:rPr kumimoji="1" lang="ja-JP" altLang="en-US" sz="1800" dirty="0" smtClean="0">
                          <a:latin typeface="Meiryo UI" panose="020B0604030504040204" pitchFamily="50" charset="-128"/>
                          <a:ea typeface="Meiryo UI" panose="020B0604030504040204" pitchFamily="50" charset="-128"/>
                        </a:rPr>
                        <a:t>手法</a:t>
                      </a:r>
                      <a:endParaRPr kumimoji="1" lang="ja-JP" altLang="en-US" sz="18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2060"/>
                    </a:solidFill>
                  </a:tcPr>
                </a:tc>
                <a:tc>
                  <a:txBody>
                    <a:bodyPr/>
                    <a:lstStyle/>
                    <a:p>
                      <a:pPr algn="ctr"/>
                      <a:r>
                        <a:rPr kumimoji="1" lang="ja-JP" altLang="en-US" sz="1800" dirty="0" smtClean="0">
                          <a:latin typeface="Meiryo UI" panose="020B0604030504040204" pitchFamily="50" charset="-128"/>
                          <a:ea typeface="Meiryo UI" panose="020B0604030504040204" pitchFamily="50" charset="-128"/>
                        </a:rPr>
                        <a:t>現況</a:t>
                      </a:r>
                      <a:endParaRPr kumimoji="1" lang="ja-JP" altLang="en-US" sz="18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2060"/>
                    </a:solidFill>
                  </a:tcPr>
                </a:tc>
                <a:tc>
                  <a:txBody>
                    <a:bodyPr/>
                    <a:lstStyle/>
                    <a:p>
                      <a:pPr algn="ctr"/>
                      <a:r>
                        <a:rPr kumimoji="1" lang="ja-JP" altLang="en-US" sz="1800" dirty="0" smtClean="0">
                          <a:latin typeface="Meiryo UI" panose="020B0604030504040204" pitchFamily="50" charset="-128"/>
                          <a:ea typeface="Meiryo UI" panose="020B0604030504040204" pitchFamily="50" charset="-128"/>
                        </a:rPr>
                        <a:t>課題</a:t>
                      </a:r>
                      <a:endParaRPr kumimoji="1" lang="ja-JP" altLang="en-US" sz="18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2060"/>
                    </a:solidFill>
                  </a:tcPr>
                </a:tc>
              </a:tr>
              <a:tr h="1152464">
                <a:tc>
                  <a:txBody>
                    <a:bodyPr/>
                    <a:lstStyle/>
                    <a:p>
                      <a:r>
                        <a:rPr kumimoji="1" lang="ja-JP" altLang="en-US" sz="1400" dirty="0" smtClean="0">
                          <a:latin typeface="Meiryo UI" panose="020B0604030504040204" pitchFamily="50" charset="-128"/>
                          <a:ea typeface="Meiryo UI" panose="020B0604030504040204" pitchFamily="50" charset="-128"/>
                        </a:rPr>
                        <a:t>広告チラシの配布</a:t>
                      </a:r>
                      <a:endParaRPr kumimoji="1" lang="ja-JP" altLang="en-US" sz="14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400" dirty="0" smtClean="0">
                          <a:latin typeface="Meiryo UI" panose="020B0604030504040204" pitchFamily="50" charset="-128"/>
                          <a:ea typeface="Meiryo UI" panose="020B0604030504040204" pitchFamily="50" charset="-128"/>
                        </a:rPr>
                        <a:t>担当委員会のメンバーが学校等の対象に案内を実施。</a:t>
                      </a:r>
                      <a:endParaRPr kumimoji="1" lang="en-US" altLang="ja-JP" sz="1400" dirty="0" smtClean="0">
                        <a:latin typeface="Meiryo UI" panose="020B0604030504040204" pitchFamily="50" charset="-128"/>
                        <a:ea typeface="Meiryo UI" panose="020B0604030504040204" pitchFamily="50" charset="-128"/>
                      </a:endParaRPr>
                    </a:p>
                    <a:p>
                      <a:r>
                        <a:rPr kumimoji="1" lang="ja-JP" altLang="en-US" sz="1400" dirty="0" smtClean="0">
                          <a:latin typeface="Meiryo UI" panose="020B0604030504040204" pitchFamily="50" charset="-128"/>
                          <a:ea typeface="Meiryo UI" panose="020B0604030504040204" pitchFamily="50" charset="-128"/>
                        </a:rPr>
                        <a:t>（おおよそ、３～４名人力の人海戦術によるもの）</a:t>
                      </a:r>
                      <a:endParaRPr kumimoji="1" lang="ja-JP" altLang="en-US" sz="14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400" dirty="0" smtClean="0">
                          <a:latin typeface="Meiryo UI" panose="020B0604030504040204" pitchFamily="50" charset="-128"/>
                          <a:ea typeface="Meiryo UI" panose="020B0604030504040204" pitchFamily="50" charset="-128"/>
                        </a:rPr>
                        <a:t>野洲青年会議所のメンバー全体のみならず、地域ファンを増やしたうえで、地域協力を得ながら多馬力で広報する環境＆関係を築くことが課題。</a:t>
                      </a:r>
                      <a:endParaRPr kumimoji="1" lang="ja-JP" altLang="en-US" sz="14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115620">
                <a:tc>
                  <a:txBody>
                    <a:bodyPr/>
                    <a:lstStyle/>
                    <a:p>
                      <a:r>
                        <a:rPr kumimoji="1" lang="ja-JP" altLang="en-US" sz="1400" dirty="0" smtClean="0">
                          <a:latin typeface="Meiryo UI" panose="020B0604030504040204" pitchFamily="50" charset="-128"/>
                          <a:ea typeface="Meiryo UI" panose="020B0604030504040204" pitchFamily="50" charset="-128"/>
                        </a:rPr>
                        <a:t>ホームページ上での案内</a:t>
                      </a:r>
                      <a:endParaRPr kumimoji="1" lang="ja-JP" altLang="en-US" sz="14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400" dirty="0" smtClean="0">
                          <a:latin typeface="Meiryo UI" panose="020B0604030504040204" pitchFamily="50" charset="-128"/>
                          <a:ea typeface="Meiryo UI" panose="020B0604030504040204" pitchFamily="50" charset="-128"/>
                        </a:rPr>
                        <a:t>新着情報の掲載に留まっている状況。</a:t>
                      </a:r>
                      <a:endParaRPr kumimoji="1" lang="ja-JP" altLang="en-US" sz="14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400" dirty="0" smtClean="0">
                          <a:latin typeface="Meiryo UI" panose="020B0604030504040204" pitchFamily="50" charset="-128"/>
                          <a:ea typeface="Meiryo UI" panose="020B0604030504040204" pitchFamily="50" charset="-128"/>
                        </a:rPr>
                        <a:t>タイムリーな記事掲載と、統計に応じた</a:t>
                      </a:r>
                      <a:r>
                        <a:rPr kumimoji="1" lang="en-US" altLang="ja-JP" sz="1400" dirty="0" smtClean="0">
                          <a:latin typeface="Meiryo UI" panose="020B0604030504040204" pitchFamily="50" charset="-128"/>
                          <a:ea typeface="Meiryo UI" panose="020B0604030504040204" pitchFamily="50" charset="-128"/>
                        </a:rPr>
                        <a:t>SEO</a:t>
                      </a:r>
                      <a:r>
                        <a:rPr kumimoji="1" lang="ja-JP" altLang="en-US" sz="1400" dirty="0" smtClean="0">
                          <a:latin typeface="Meiryo UI" panose="020B0604030504040204" pitchFamily="50" charset="-128"/>
                          <a:ea typeface="Meiryo UI" panose="020B0604030504040204" pitchFamily="50" charset="-128"/>
                        </a:rPr>
                        <a:t>対策が取れる環境を構築することが課題。</a:t>
                      </a:r>
                      <a:endParaRPr kumimoji="1" lang="ja-JP" altLang="en-US" sz="14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11180">
                <a:tc>
                  <a:txBody>
                    <a:bodyPr/>
                    <a:lstStyle/>
                    <a:p>
                      <a:r>
                        <a:rPr kumimoji="1" lang="en-US" altLang="ja-JP" sz="1400" dirty="0" smtClean="0">
                          <a:latin typeface="Meiryo UI" panose="020B0604030504040204" pitchFamily="50" charset="-128"/>
                          <a:ea typeface="Meiryo UI" panose="020B0604030504040204" pitchFamily="50" charset="-128"/>
                        </a:rPr>
                        <a:t>Facebook</a:t>
                      </a:r>
                      <a:r>
                        <a:rPr kumimoji="1" lang="ja-JP" altLang="en-US" sz="1400" dirty="0" smtClean="0">
                          <a:latin typeface="Meiryo UI" panose="020B0604030504040204" pitchFamily="50" charset="-128"/>
                          <a:ea typeface="Meiryo UI" panose="020B0604030504040204" pitchFamily="50" charset="-128"/>
                        </a:rPr>
                        <a:t>案内</a:t>
                      </a:r>
                      <a:endParaRPr kumimoji="1" lang="ja-JP" altLang="en-US" sz="14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400" dirty="0" smtClean="0">
                          <a:latin typeface="Meiryo UI" panose="020B0604030504040204" pitchFamily="50" charset="-128"/>
                          <a:ea typeface="Meiryo UI" panose="020B0604030504040204" pitchFamily="50" charset="-128"/>
                        </a:rPr>
                        <a:t>事案毎に投稿できているが、「いい</a:t>
                      </a:r>
                      <a:r>
                        <a:rPr kumimoji="1" lang="ja-JP" altLang="en-US" sz="1400" dirty="0" err="1" smtClean="0">
                          <a:latin typeface="Meiryo UI" panose="020B0604030504040204" pitchFamily="50" charset="-128"/>
                          <a:ea typeface="Meiryo UI" panose="020B0604030504040204" pitchFamily="50" charset="-128"/>
                        </a:rPr>
                        <a:t>ね</a:t>
                      </a:r>
                      <a:r>
                        <a:rPr kumimoji="1" lang="ja-JP" altLang="en-US" sz="1400" dirty="0" smtClean="0">
                          <a:latin typeface="Meiryo UI" panose="020B0604030504040204" pitchFamily="50" charset="-128"/>
                          <a:ea typeface="Meiryo UI" panose="020B0604030504040204" pitchFamily="50" charset="-128"/>
                        </a:rPr>
                        <a:t>数（配信先数）」が</a:t>
                      </a:r>
                      <a:r>
                        <a:rPr kumimoji="1" lang="en-US" altLang="ja-JP" sz="1400" dirty="0" smtClean="0">
                          <a:latin typeface="Meiryo UI" panose="020B0604030504040204" pitchFamily="50" charset="-128"/>
                          <a:ea typeface="Meiryo UI" panose="020B0604030504040204" pitchFamily="50" charset="-128"/>
                        </a:rPr>
                        <a:t>271</a:t>
                      </a:r>
                      <a:r>
                        <a:rPr kumimoji="1" lang="ja-JP" altLang="en-US" sz="1400" dirty="0" smtClean="0">
                          <a:latin typeface="Meiryo UI" panose="020B0604030504040204" pitchFamily="50" charset="-128"/>
                          <a:ea typeface="Meiryo UI" panose="020B0604030504040204" pitchFamily="50" charset="-128"/>
                        </a:rPr>
                        <a:t>人とかなり少ない状況。</a:t>
                      </a:r>
                      <a:endParaRPr kumimoji="1" lang="en-US" altLang="ja-JP" sz="1400" dirty="0" smtClean="0">
                        <a:latin typeface="Meiryo UI" panose="020B0604030504040204" pitchFamily="50" charset="-128"/>
                        <a:ea typeface="Meiryo UI" panose="020B0604030504040204" pitchFamily="50" charset="-128"/>
                      </a:endParaRPr>
                    </a:p>
                    <a:p>
                      <a:r>
                        <a:rPr kumimoji="1" lang="en-US" altLang="ja-JP" sz="1400" dirty="0" smtClean="0">
                          <a:latin typeface="Meiryo UI" panose="020B0604030504040204" pitchFamily="50" charset="-128"/>
                          <a:ea typeface="Meiryo UI" panose="020B0604030504040204" pitchFamily="50" charset="-128"/>
                        </a:rPr>
                        <a:t>※</a:t>
                      </a:r>
                      <a:r>
                        <a:rPr kumimoji="1" lang="ja-JP" altLang="en-US" sz="1400" dirty="0" smtClean="0">
                          <a:latin typeface="Meiryo UI" panose="020B0604030504040204" pitchFamily="50" charset="-128"/>
                          <a:ea typeface="Meiryo UI" panose="020B0604030504040204" pitchFamily="50" charset="-128"/>
                        </a:rPr>
                        <a:t>参考</a:t>
                      </a:r>
                      <a:endParaRPr kumimoji="1" lang="en-US" altLang="ja-JP" sz="1400" dirty="0" smtClean="0">
                        <a:latin typeface="Meiryo UI" panose="020B0604030504040204" pitchFamily="50" charset="-128"/>
                        <a:ea typeface="Meiryo UI" panose="020B0604030504040204" pitchFamily="50" charset="-128"/>
                      </a:endParaRPr>
                    </a:p>
                    <a:p>
                      <a:r>
                        <a:rPr kumimoji="1" lang="ja-JP" altLang="en-US" sz="1400" dirty="0" smtClean="0">
                          <a:latin typeface="Meiryo UI" panose="020B0604030504040204" pitchFamily="50" charset="-128"/>
                          <a:ea typeface="Meiryo UI" panose="020B0604030504040204" pitchFamily="50" charset="-128"/>
                        </a:rPr>
                        <a:t>住所を野洲市として登録している</a:t>
                      </a:r>
                      <a:r>
                        <a:rPr kumimoji="1" lang="en-US" altLang="ja-JP" sz="1400" dirty="0" smtClean="0">
                          <a:latin typeface="Meiryo UI" panose="020B0604030504040204" pitchFamily="50" charset="-128"/>
                          <a:ea typeface="Meiryo UI" panose="020B0604030504040204" pitchFamily="50" charset="-128"/>
                        </a:rPr>
                        <a:t>Facebook</a:t>
                      </a:r>
                      <a:r>
                        <a:rPr kumimoji="1" lang="ja-JP" altLang="en-US" sz="1400" dirty="0" smtClean="0">
                          <a:latin typeface="Meiryo UI" panose="020B0604030504040204" pitchFamily="50" charset="-128"/>
                          <a:ea typeface="Meiryo UI" panose="020B0604030504040204" pitchFamily="50" charset="-128"/>
                        </a:rPr>
                        <a:t>ユーザー数は、</a:t>
                      </a:r>
                      <a:r>
                        <a:rPr kumimoji="1" lang="en-US" altLang="ja-JP" sz="1400" dirty="0" smtClean="0">
                          <a:latin typeface="Meiryo UI" panose="020B0604030504040204" pitchFamily="50" charset="-128"/>
                          <a:ea typeface="Meiryo UI" panose="020B0604030504040204" pitchFamily="50" charset="-128"/>
                        </a:rPr>
                        <a:t>3352</a:t>
                      </a:r>
                      <a:r>
                        <a:rPr kumimoji="1" lang="ja-JP" altLang="en-US" sz="1400" dirty="0" smtClean="0">
                          <a:latin typeface="Meiryo UI" panose="020B0604030504040204" pitchFamily="50" charset="-128"/>
                          <a:ea typeface="Meiryo UI" panose="020B0604030504040204" pitchFamily="50" charset="-128"/>
                        </a:rPr>
                        <a:t>人。</a:t>
                      </a:r>
                      <a:endParaRPr kumimoji="1" lang="ja-JP" altLang="en-US" sz="14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400" dirty="0" smtClean="0">
                          <a:latin typeface="Meiryo UI" panose="020B0604030504040204" pitchFamily="50" charset="-128"/>
                          <a:ea typeface="Meiryo UI" panose="020B0604030504040204" pitchFamily="50" charset="-128"/>
                        </a:rPr>
                        <a:t>「いいね＆フォロー」の数を増やすための動きと、「いいね＆フォロー」を押してもらうような記事の書き方と写真の撮り方を学ぶ必要がある。</a:t>
                      </a:r>
                      <a:endParaRPr kumimoji="1" lang="ja-JP" altLang="en-US" sz="14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6" name="スライド番号プレースホルダー 5"/>
          <p:cNvSpPr>
            <a:spLocks noGrp="1"/>
          </p:cNvSpPr>
          <p:nvPr>
            <p:ph type="sldNum" sz="quarter" idx="12"/>
          </p:nvPr>
        </p:nvSpPr>
        <p:spPr/>
        <p:txBody>
          <a:bodyPr/>
          <a:lstStyle/>
          <a:p>
            <a:fld id="{6AAB1FC7-E1A8-456C-AEE7-E79A846A13F4}" type="slidenum">
              <a:rPr kumimoji="1" lang="ja-JP" altLang="en-US" smtClean="0"/>
              <a:t>8</a:t>
            </a:fld>
            <a:endParaRPr kumimoji="1" lang="ja-JP" altLang="en-US"/>
          </a:p>
        </p:txBody>
      </p:sp>
    </p:spTree>
    <p:extLst>
      <p:ext uri="{BB962C8B-B14F-4D97-AF65-F5344CB8AC3E}">
        <p14:creationId xmlns:p14="http://schemas.microsoft.com/office/powerpoint/2010/main" val="212866952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91539" y="286605"/>
            <a:ext cx="8669149" cy="1450757"/>
          </a:xfrm>
        </p:spPr>
        <p:txBody>
          <a:bodyPr/>
          <a:lstStyle/>
          <a:p>
            <a:r>
              <a:rPr lang="en-US" altLang="ja-JP" dirty="0" smtClean="0">
                <a:latin typeface="+mn-ea"/>
              </a:rPr>
              <a:t>3-1</a:t>
            </a:r>
            <a:r>
              <a:rPr lang="ja-JP" altLang="en-US" dirty="0" smtClean="0">
                <a:latin typeface="+mn-ea"/>
              </a:rPr>
              <a:t>）</a:t>
            </a:r>
            <a:r>
              <a:rPr lang="ja-JP" altLang="en-US" dirty="0">
                <a:latin typeface="+mn-ea"/>
              </a:rPr>
              <a:t>今後</a:t>
            </a:r>
            <a:r>
              <a:rPr lang="ja-JP" altLang="en-US" dirty="0" smtClean="0">
                <a:latin typeface="+mn-ea"/>
              </a:rPr>
              <a:t>の広報戦略</a:t>
            </a:r>
            <a:endParaRPr kumimoji="1" lang="ja-JP" altLang="en-US" dirty="0"/>
          </a:p>
        </p:txBody>
      </p:sp>
      <p:sp>
        <p:nvSpPr>
          <p:cNvPr id="4" name="テキスト ボックス 3"/>
          <p:cNvSpPr txBox="1"/>
          <p:nvPr/>
        </p:nvSpPr>
        <p:spPr>
          <a:xfrm>
            <a:off x="1030146" y="1878447"/>
            <a:ext cx="8021257" cy="2077492"/>
          </a:xfrm>
          <a:prstGeom prst="rect">
            <a:avLst/>
          </a:prstGeom>
          <a:noFill/>
        </p:spPr>
        <p:txBody>
          <a:bodyPr wrap="square" rtlCol="0">
            <a:spAutoFit/>
          </a:bodyPr>
          <a:lstStyle/>
          <a:p>
            <a:pPr>
              <a:lnSpc>
                <a:spcPct val="150000"/>
              </a:lnSpc>
            </a:pPr>
            <a:r>
              <a:rPr lang="ja-JP" altLang="en-US" sz="1800" b="1" dirty="0" smtClean="0">
                <a:solidFill>
                  <a:schemeClr val="accent6">
                    <a:lumMod val="50000"/>
                  </a:schemeClr>
                </a:solidFill>
                <a:latin typeface="Meiryo UI" panose="020B0604030504040204" pitchFamily="50" charset="-128"/>
                <a:ea typeface="Meiryo UI" panose="020B0604030504040204" pitchFamily="50" charset="-128"/>
              </a:rPr>
              <a:t>野洲青年会議所の更なる発展を目指し、総務広報委員会として</a:t>
            </a:r>
            <a:r>
              <a:rPr lang="en-US" altLang="ja-JP" sz="1800" b="1" dirty="0" smtClean="0">
                <a:solidFill>
                  <a:schemeClr val="accent6">
                    <a:lumMod val="50000"/>
                  </a:schemeClr>
                </a:solidFill>
                <a:latin typeface="Meiryo UI" panose="020B0604030504040204" pitchFamily="50" charset="-128"/>
                <a:ea typeface="Meiryo UI" panose="020B0604030504040204" pitchFamily="50" charset="-128"/>
              </a:rPr>
              <a:t>『</a:t>
            </a:r>
            <a:r>
              <a:rPr lang="ja-JP" altLang="en-US" sz="1800" b="1" dirty="0" smtClean="0">
                <a:solidFill>
                  <a:schemeClr val="accent6">
                    <a:lumMod val="50000"/>
                  </a:schemeClr>
                </a:solidFill>
                <a:latin typeface="Meiryo UI" panose="020B0604030504040204" pitchFamily="50" charset="-128"/>
                <a:ea typeface="Meiryo UI" panose="020B0604030504040204" pitchFamily="50" charset="-128"/>
              </a:rPr>
              <a:t>今後の広報戦略</a:t>
            </a:r>
            <a:r>
              <a:rPr lang="en-US" altLang="ja-JP" sz="1800" b="1" dirty="0" smtClean="0">
                <a:solidFill>
                  <a:schemeClr val="accent6">
                    <a:lumMod val="50000"/>
                  </a:schemeClr>
                </a:solidFill>
                <a:latin typeface="Meiryo UI" panose="020B0604030504040204" pitchFamily="50" charset="-128"/>
                <a:ea typeface="Meiryo UI" panose="020B0604030504040204" pitchFamily="50" charset="-128"/>
              </a:rPr>
              <a:t>』</a:t>
            </a:r>
            <a:r>
              <a:rPr lang="ja-JP" altLang="en-US" sz="1800" b="1" dirty="0" smtClean="0">
                <a:solidFill>
                  <a:schemeClr val="accent6">
                    <a:lumMod val="50000"/>
                  </a:schemeClr>
                </a:solidFill>
                <a:latin typeface="Meiryo UI" panose="020B0604030504040204" pitchFamily="50" charset="-128"/>
                <a:ea typeface="Meiryo UI" panose="020B0604030504040204" pitchFamily="50" charset="-128"/>
              </a:rPr>
              <a:t>を以下の通り提示するとともに、相互協力のもと全員が同じレベルで広報活動に取り組んで頂くよう、お願い申し上げます。</a:t>
            </a:r>
            <a:endParaRPr lang="en-US" altLang="ja-JP" sz="1800" b="1" dirty="0" smtClean="0">
              <a:solidFill>
                <a:schemeClr val="accent6">
                  <a:lumMod val="50000"/>
                </a:schemeClr>
              </a:solidFill>
              <a:latin typeface="Meiryo UI" panose="020B0604030504040204" pitchFamily="50" charset="-128"/>
              <a:ea typeface="Meiryo UI" panose="020B0604030504040204" pitchFamily="50" charset="-128"/>
            </a:endParaRPr>
          </a:p>
          <a:p>
            <a:pPr>
              <a:lnSpc>
                <a:spcPct val="150000"/>
              </a:lnSpc>
            </a:pPr>
            <a:r>
              <a:rPr lang="en-US" altLang="ja-JP" sz="1600" dirty="0" smtClean="0">
                <a:latin typeface="Meiryo UI" panose="020B0604030504040204" pitchFamily="50" charset="-128"/>
                <a:ea typeface="Meiryo UI" panose="020B0604030504040204" pitchFamily="50" charset="-128"/>
              </a:rPr>
              <a:t>※</a:t>
            </a:r>
            <a:r>
              <a:rPr lang="ja-JP" altLang="en-US" sz="1600" dirty="0" smtClean="0">
                <a:latin typeface="Meiryo UI" panose="020B0604030504040204" pitchFamily="50" charset="-128"/>
                <a:ea typeface="Meiryo UI" panose="020B0604030504040204" pitchFamily="50" charset="-128"/>
              </a:rPr>
              <a:t>なお、本戦略は広報における恒常的な考えを纏めております。本年度のみの施策ではなく、今後も引き継がれるべき広報の基本理念として打ち出しております。</a:t>
            </a:r>
            <a:endParaRPr lang="ja-JP" altLang="en-US" sz="1600" dirty="0">
              <a:latin typeface="Meiryo UI" panose="020B0604030504040204" pitchFamily="50" charset="-128"/>
              <a:ea typeface="Meiryo UI" panose="020B0604030504040204" pitchFamily="50" charset="-128"/>
            </a:endParaRPr>
          </a:p>
        </p:txBody>
      </p:sp>
      <p:sp>
        <p:nvSpPr>
          <p:cNvPr id="6" name="テキスト ボックス 5"/>
          <p:cNvSpPr txBox="1"/>
          <p:nvPr/>
        </p:nvSpPr>
        <p:spPr>
          <a:xfrm>
            <a:off x="1030146" y="4604855"/>
            <a:ext cx="8021257" cy="1200329"/>
          </a:xfrm>
          <a:prstGeom prst="rect">
            <a:avLst/>
          </a:prstGeom>
          <a:noFill/>
          <a:ln w="38100">
            <a:solidFill>
              <a:schemeClr val="tx1">
                <a:lumMod val="50000"/>
                <a:lumOff val="50000"/>
              </a:schemeClr>
            </a:solidFill>
          </a:ln>
        </p:spPr>
        <p:txBody>
          <a:bodyPr wrap="square" rtlCol="0">
            <a:spAutoFit/>
          </a:bodyPr>
          <a:lstStyle/>
          <a:p>
            <a:pPr algn="ctr">
              <a:lnSpc>
                <a:spcPct val="150000"/>
              </a:lnSpc>
            </a:pPr>
            <a:r>
              <a:rPr lang="ja-JP" altLang="en-US" sz="2400" b="1" dirty="0" smtClean="0">
                <a:solidFill>
                  <a:srgbClr val="FF0000"/>
                </a:solidFill>
                <a:latin typeface="Meiryo UI" panose="020B0604030504040204" pitchFamily="50" charset="-128"/>
                <a:ea typeface="Meiryo UI" panose="020B0604030504040204" pitchFamily="50" charset="-128"/>
              </a:rPr>
              <a:t>野洲青年会議所が一丸となり、</a:t>
            </a:r>
            <a:endParaRPr lang="en-US" altLang="ja-JP" sz="2400" b="1" dirty="0" smtClean="0">
              <a:solidFill>
                <a:srgbClr val="FF0000"/>
              </a:solidFill>
              <a:latin typeface="Meiryo UI" panose="020B0604030504040204" pitchFamily="50" charset="-128"/>
              <a:ea typeface="Meiryo UI" panose="020B0604030504040204" pitchFamily="50" charset="-128"/>
            </a:endParaRPr>
          </a:p>
          <a:p>
            <a:pPr algn="ctr">
              <a:lnSpc>
                <a:spcPct val="150000"/>
              </a:lnSpc>
            </a:pPr>
            <a:r>
              <a:rPr lang="ja-JP" altLang="en-US" sz="2400" b="1" dirty="0" smtClean="0">
                <a:solidFill>
                  <a:srgbClr val="FF0000"/>
                </a:solidFill>
                <a:latin typeface="Meiryo UI" panose="020B0604030504040204" pitchFamily="50" charset="-128"/>
                <a:ea typeface="Meiryo UI" panose="020B0604030504040204" pitchFamily="50" charset="-128"/>
              </a:rPr>
              <a:t>全員が能動的かつ積極的な広報活動を実施する。</a:t>
            </a:r>
            <a:endParaRPr lang="ja-JP" altLang="en-US" sz="2400" b="1" dirty="0">
              <a:solidFill>
                <a:srgbClr val="FF0000"/>
              </a:solidFill>
              <a:latin typeface="Meiryo UI" panose="020B0604030504040204" pitchFamily="50" charset="-128"/>
              <a:ea typeface="Meiryo UI" panose="020B0604030504040204" pitchFamily="50" charset="-128"/>
            </a:endParaRPr>
          </a:p>
        </p:txBody>
      </p:sp>
      <p:sp>
        <p:nvSpPr>
          <p:cNvPr id="7" name="テキスト ボックス 6"/>
          <p:cNvSpPr txBox="1"/>
          <p:nvPr/>
        </p:nvSpPr>
        <p:spPr>
          <a:xfrm>
            <a:off x="3896328" y="4097024"/>
            <a:ext cx="2113345" cy="449739"/>
          </a:xfrm>
          <a:prstGeom prst="rect">
            <a:avLst/>
          </a:prstGeom>
          <a:noFill/>
        </p:spPr>
        <p:txBody>
          <a:bodyPr wrap="square" rtlCol="0">
            <a:spAutoFit/>
          </a:bodyPr>
          <a:lstStyle/>
          <a:p>
            <a:pPr>
              <a:lnSpc>
                <a:spcPct val="150000"/>
              </a:lnSpc>
            </a:pPr>
            <a:r>
              <a:rPr lang="ja-JP" altLang="en-US" sz="1800" b="1" dirty="0" smtClean="0">
                <a:solidFill>
                  <a:srgbClr val="FF0000"/>
                </a:solidFill>
                <a:latin typeface="Meiryo UI" panose="020B0604030504040204" pitchFamily="50" charset="-128"/>
                <a:ea typeface="Meiryo UI" panose="020B0604030504040204" pitchFamily="50" charset="-128"/>
              </a:rPr>
              <a:t>◆広報戦略理念◆</a:t>
            </a:r>
            <a:endParaRPr lang="ja-JP" altLang="en-US" sz="1800" b="1" dirty="0">
              <a:solidFill>
                <a:srgbClr val="FF0000"/>
              </a:solidFill>
              <a:latin typeface="Meiryo UI" panose="020B0604030504040204" pitchFamily="50" charset="-128"/>
              <a:ea typeface="Meiryo UI" panose="020B0604030504040204" pitchFamily="50" charset="-128"/>
            </a:endParaRPr>
          </a:p>
        </p:txBody>
      </p:sp>
      <p:sp>
        <p:nvSpPr>
          <p:cNvPr id="3" name="スライド番号プレースホルダー 2"/>
          <p:cNvSpPr>
            <a:spLocks noGrp="1"/>
          </p:cNvSpPr>
          <p:nvPr>
            <p:ph type="sldNum" sz="quarter" idx="12"/>
          </p:nvPr>
        </p:nvSpPr>
        <p:spPr/>
        <p:txBody>
          <a:bodyPr/>
          <a:lstStyle/>
          <a:p>
            <a:fld id="{6AAB1FC7-E1A8-456C-AEE7-E79A846A13F4}" type="slidenum">
              <a:rPr kumimoji="1" lang="ja-JP" altLang="en-US" smtClean="0"/>
              <a:t>9</a:t>
            </a:fld>
            <a:endParaRPr kumimoji="1" lang="ja-JP" altLang="en-US"/>
          </a:p>
        </p:txBody>
      </p:sp>
    </p:spTree>
    <p:extLst>
      <p:ext uri="{BB962C8B-B14F-4D97-AF65-F5344CB8AC3E}">
        <p14:creationId xmlns:p14="http://schemas.microsoft.com/office/powerpoint/2010/main" val="1210129107"/>
      </p:ext>
    </p:extLst>
  </p:cSld>
  <p:clrMapOvr>
    <a:masterClrMapping/>
  </p:clrMapOvr>
  <p:timing>
    <p:tnLst>
      <p:par>
        <p:cTn id="1" dur="indefinite" restart="never" nodeType="tmRoot"/>
      </p:par>
    </p:tnLst>
  </p:timing>
</p:sld>
</file>

<file path=ppt/theme/theme1.xml><?xml version="1.0" encoding="utf-8"?>
<a:theme xmlns:a="http://schemas.openxmlformats.org/drawingml/2006/main" name="レトロスペクト">
  <a:themeElements>
    <a:clrScheme name="レトロスペクト">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6B9F25"/>
      </a:hlink>
      <a:folHlink>
        <a:srgbClr val="B26B02"/>
      </a:folHlink>
    </a:clrScheme>
    <a:fontScheme name="レトロスペクト">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レトロスペクト">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D26EA377-59BD-4C9C-9D94-EE8416EE4C79}"/>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レトロスペクト</Template>
  <TotalTime>3712</TotalTime>
  <Words>1571</Words>
  <Application>Microsoft Office PowerPoint</Application>
  <PresentationFormat>A4 210 x 297 mm</PresentationFormat>
  <Paragraphs>159</Paragraphs>
  <Slides>12</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12</vt:i4>
      </vt:variant>
    </vt:vector>
  </HeadingPairs>
  <TitlesOfParts>
    <vt:vector size="19" baseType="lpstr">
      <vt:lpstr>HGP創英角ﾎﾟｯﾌﾟ体</vt:lpstr>
      <vt:lpstr>HGS創英角ﾎﾟｯﾌﾟ体</vt:lpstr>
      <vt:lpstr>Meiryo UI</vt:lpstr>
      <vt:lpstr>ＭＳ Ｐゴシック</vt:lpstr>
      <vt:lpstr>Calibri</vt:lpstr>
      <vt:lpstr>Calibri Light</vt:lpstr>
      <vt:lpstr>レトロスペクト</vt:lpstr>
      <vt:lpstr>野洲青年会議所における 広報の在りかた</vt:lpstr>
      <vt:lpstr>勉強会の目的</vt:lpstr>
      <vt:lpstr>1-1）広報の理解</vt:lpstr>
      <vt:lpstr>1-2）広告と広報の整理</vt:lpstr>
      <vt:lpstr>2-1）広報の理解を深める</vt:lpstr>
      <vt:lpstr>2-2）充足された広報の効果</vt:lpstr>
      <vt:lpstr>2-2)イメージ図</vt:lpstr>
      <vt:lpstr>1-4）野洲青年会議所の広報状況</vt:lpstr>
      <vt:lpstr>3-1）今後の広報戦略</vt:lpstr>
      <vt:lpstr>3-2）具体的行動</vt:lpstr>
      <vt:lpstr>PowerPoint プレゼンテーション</vt:lpstr>
      <vt:lpstr>まとめ</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岡本和秀</dc:creator>
  <cp:lastModifiedBy>岡本和秀</cp:lastModifiedBy>
  <cp:revision>71</cp:revision>
  <dcterms:created xsi:type="dcterms:W3CDTF">2017-07-21T02:43:25Z</dcterms:created>
  <dcterms:modified xsi:type="dcterms:W3CDTF">2017-08-07T08:00:17Z</dcterms:modified>
</cp:coreProperties>
</file>